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tags/tag7.xml" ContentType="application/vnd.openxmlformats-officedocument.presentationml.tag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Lst>
  <p:notesMasterIdLst>
    <p:notesMasterId r:id="rId16"/>
  </p:notesMasterIdLst>
  <p:sldIdLst>
    <p:sldId id="256" r:id="rId2"/>
    <p:sldId id="270" r:id="rId3"/>
    <p:sldId id="265" r:id="rId4"/>
    <p:sldId id="261" r:id="rId5"/>
    <p:sldId id="258" r:id="rId6"/>
    <p:sldId id="260" r:id="rId7"/>
    <p:sldId id="262" r:id="rId8"/>
    <p:sldId id="263" r:id="rId9"/>
    <p:sldId id="264" r:id="rId10"/>
    <p:sldId id="266" r:id="rId11"/>
    <p:sldId id="267" r:id="rId12"/>
    <p:sldId id="268" r:id="rId13"/>
    <p:sldId id="269" r:id="rId14"/>
    <p:sldId id="259" r:id="rId1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Shruti" pitchFamily="2"/>
        <a:ea typeface="+mn-ea"/>
        <a:cs typeface="+mn-cs"/>
      </a:defRPr>
    </a:lvl1pPr>
    <a:lvl2pPr marL="457200" algn="l" rtl="0" eaLnBrk="0" fontAlgn="base" hangingPunct="0">
      <a:spcBef>
        <a:spcPct val="0"/>
      </a:spcBef>
      <a:spcAft>
        <a:spcPct val="0"/>
      </a:spcAft>
      <a:defRPr kern="1200">
        <a:solidFill>
          <a:schemeClr val="tx1"/>
        </a:solidFill>
        <a:latin typeface="Shruti" pitchFamily="2"/>
        <a:ea typeface="+mn-ea"/>
        <a:cs typeface="+mn-cs"/>
      </a:defRPr>
    </a:lvl2pPr>
    <a:lvl3pPr marL="914400" algn="l" rtl="0" eaLnBrk="0" fontAlgn="base" hangingPunct="0">
      <a:spcBef>
        <a:spcPct val="0"/>
      </a:spcBef>
      <a:spcAft>
        <a:spcPct val="0"/>
      </a:spcAft>
      <a:defRPr kern="1200">
        <a:solidFill>
          <a:schemeClr val="tx1"/>
        </a:solidFill>
        <a:latin typeface="Shruti" pitchFamily="2"/>
        <a:ea typeface="+mn-ea"/>
        <a:cs typeface="+mn-cs"/>
      </a:defRPr>
    </a:lvl3pPr>
    <a:lvl4pPr marL="1371600" algn="l" rtl="0" eaLnBrk="0" fontAlgn="base" hangingPunct="0">
      <a:spcBef>
        <a:spcPct val="0"/>
      </a:spcBef>
      <a:spcAft>
        <a:spcPct val="0"/>
      </a:spcAft>
      <a:defRPr kern="1200">
        <a:solidFill>
          <a:schemeClr val="tx1"/>
        </a:solidFill>
        <a:latin typeface="Shruti" pitchFamily="2"/>
        <a:ea typeface="+mn-ea"/>
        <a:cs typeface="+mn-cs"/>
      </a:defRPr>
    </a:lvl4pPr>
    <a:lvl5pPr marL="1828800" algn="l" rtl="0" eaLnBrk="0" fontAlgn="base" hangingPunct="0">
      <a:spcBef>
        <a:spcPct val="0"/>
      </a:spcBef>
      <a:spcAft>
        <a:spcPct val="0"/>
      </a:spcAft>
      <a:defRPr kern="1200">
        <a:solidFill>
          <a:schemeClr val="tx1"/>
        </a:solidFill>
        <a:latin typeface="Shruti" pitchFamily="2"/>
        <a:ea typeface="+mn-ea"/>
        <a:cs typeface="+mn-cs"/>
      </a:defRPr>
    </a:lvl5pPr>
    <a:lvl6pPr marL="2286000" algn="l" defTabSz="914400" rtl="0" eaLnBrk="1" latinLnBrk="0" hangingPunct="1">
      <a:defRPr kern="1200">
        <a:solidFill>
          <a:schemeClr val="tx1"/>
        </a:solidFill>
        <a:latin typeface="Shruti" pitchFamily="2"/>
        <a:ea typeface="+mn-ea"/>
        <a:cs typeface="+mn-cs"/>
      </a:defRPr>
    </a:lvl6pPr>
    <a:lvl7pPr marL="2743200" algn="l" defTabSz="914400" rtl="0" eaLnBrk="1" latinLnBrk="0" hangingPunct="1">
      <a:defRPr kern="1200">
        <a:solidFill>
          <a:schemeClr val="tx1"/>
        </a:solidFill>
        <a:latin typeface="Shruti" pitchFamily="2"/>
        <a:ea typeface="+mn-ea"/>
        <a:cs typeface="+mn-cs"/>
      </a:defRPr>
    </a:lvl7pPr>
    <a:lvl8pPr marL="3200400" algn="l" defTabSz="914400" rtl="0" eaLnBrk="1" latinLnBrk="0" hangingPunct="1">
      <a:defRPr kern="1200">
        <a:solidFill>
          <a:schemeClr val="tx1"/>
        </a:solidFill>
        <a:latin typeface="Shruti" pitchFamily="2"/>
        <a:ea typeface="+mn-ea"/>
        <a:cs typeface="+mn-cs"/>
      </a:defRPr>
    </a:lvl8pPr>
    <a:lvl9pPr marL="3657600" algn="l" defTabSz="914400" rtl="0" eaLnBrk="1" latinLnBrk="0" hangingPunct="1">
      <a:defRPr kern="1200">
        <a:solidFill>
          <a:schemeClr val="tx1"/>
        </a:solidFill>
        <a:latin typeface="Shruti" pitchFamily="2"/>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210" autoAdjust="0"/>
    <p:restoredTop sz="68881" autoAdjust="0"/>
  </p:normalViewPr>
  <p:slideViewPr>
    <p:cSldViewPr snapToGrid="0">
      <p:cViewPr varScale="1">
        <p:scale>
          <a:sx n="59" d="100"/>
          <a:sy n="59" d="100"/>
        </p:scale>
        <p:origin x="-98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890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890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90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90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890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4AA2C162-5713-44BA-B775-D88E074B088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7CCBE1-3BDC-4A36-A474-A8D8554C5855}" type="slidenum">
              <a:rPr lang="en-US"/>
              <a:pPr/>
              <a:t>1</a:t>
            </a:fld>
            <a:endParaRPr lang="en-U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r>
              <a:rPr lang="en-US"/>
              <a:t>http://health.howstuffworks.com/adam-200092.htm</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FEE38B-E771-43E1-BA35-B4D2D79271AB}" type="slidenum">
              <a:rPr lang="en-US"/>
              <a:pPr/>
              <a:t>11</a:t>
            </a:fld>
            <a:endParaRPr lang="en-US"/>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r>
              <a:rPr lang="en-US"/>
              <a:t>http://www.lionden.com/homeostasis.htm</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52841A-2EE9-4384-89F9-222C44216EAB}" type="slidenum">
              <a:rPr lang="en-US"/>
              <a:pPr/>
              <a:t>12</a:t>
            </a:fld>
            <a:endParaRPr lang="en-US"/>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p:txBody>
          <a:bodyPr/>
          <a:lstStyle/>
          <a:p>
            <a:r>
              <a:rPr lang="en-US"/>
              <a:t>http://www.lionden.com/homeostasis.htm</a:t>
            </a:r>
            <a:br>
              <a:rPr lang="en-US"/>
            </a:br>
            <a:r>
              <a:rPr lang="en-US"/>
              <a:t>http://images.google.com/imgres?imgurl=http://www.spiesforparents.cpd.usu.edu/Graphics/KidTalk/TeeterTotter.gif&amp;imgrefurl=http://www.spiesforparents.cpd.usu.edu/KidTalk/Chapter%25202/Taking%2520Turns%2520Introduction.htm&amp;h=360&amp;w=576&amp;sz=85&amp;hl=en&amp;start=1&amp;tbnid=gvM9DJu6ouiFrM:&amp;tbnh=84&amp;tbnw=134&amp;prev=/images%3Fq%3Dteeter%2Btotter%26svnum%3D10%26hl%3Den%26rls%3DGGLB,GGLB:1969-53,GGLB:en%26sa%3DN</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6D9B12-DA90-4750-A2C9-945152A67F5C}" type="slidenum">
              <a:rPr lang="en-US"/>
              <a:pPr/>
              <a:t>13</a:t>
            </a:fld>
            <a:endParaRPr lang="en-US"/>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r>
              <a:rPr lang="en-US"/>
              <a:t>http://images.google.com/imgres?imgurl=http://www.mathmlcentral.com/characters/glyphs/DownArrowUpArrow_L.gif&amp;imgrefurl=http://www.mathmlcentral.com/characters/glyphs/DownArrowUpArrow.html&amp;h=160&amp;w=176&amp;sz=1&amp;tbnid=9oiCEIof6pAXFM:&amp;tbnh=91&amp;tbnw=100&amp;prev=/images%3Fq%3Dup%2Barrow&amp;start=3&amp;sa=X&amp;oi=images&amp;ct=image&amp;cd=3</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0928E5-9412-47F1-9441-3AD9304EF0E9}" type="slidenum">
              <a:rPr lang="en-US"/>
              <a:pPr/>
              <a:t>14</a:t>
            </a:fld>
            <a:endParaRPr lang="en-US"/>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r>
              <a:rPr lang="en-US"/>
              <a:t>http://www.lionden.com/homeostasis.htm</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76776C-99C5-48EB-AB8B-769762B8D3D1}" type="slidenum">
              <a:rPr lang="en-US"/>
              <a:pPr/>
              <a:t>3</a:t>
            </a:fld>
            <a:endParaRPr lang="en-US"/>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r>
              <a:rPr lang="en-US"/>
              <a:t>http://images.google.com/imgres?imgurl=http://serc.carleton.edu/images/NAGTWorkshops/earlycareer/balance_300.jpg&amp;imgrefurl=http://serc.carleton.edu/NAGTWorkshops/earlycareer/balance/index.html&amp;h=282&amp;w=300&amp;sz=8&amp;hl=en&amp;start=3&amp;tbnid=2f_MDjTEzUrvfM:&amp;tbnh=109&amp;tbnw=116&amp;prev=/images%3Fq%3Dbalance%26svnum%3D10%26hl%3Den%26rls%3DGGLB,GGLB:1969-53,GGLB:en%26sa%3DN</a:t>
            </a:r>
            <a:br>
              <a:rPr lang="en-US"/>
            </a:br>
            <a:r>
              <a:rPr lang="en-US"/>
              <a:t>http://www3.fhs.usyd.edu.au/bio/homeostasis/Homeo_definition.htm</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F2098C-13B9-40CB-B58C-16EC7D55A08B}" type="slidenum">
              <a:rPr lang="en-US"/>
              <a:pPr/>
              <a:t>4</a:t>
            </a:fld>
            <a:endParaRPr lang="en-US"/>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p:txBody>
          <a:bodyPr/>
          <a:lstStyle/>
          <a:p>
            <a:r>
              <a:rPr lang="en-US"/>
              <a:t>http://images.google.com/imgres?imgurl=http://www1.istockphoto.com/file_thumbview_approve/1119571/2/istockphoto_1119571_hot_sun_classic_version.jpg&amp;imgrefurl=http://www.istockphoto.com/imageindex/1119/5/1119571/Hot_Sun_Classic_version.html&amp;h=270&amp;w=209&amp;sz=18&amp;hl=en&amp;start=24&amp;tbnid=ZYeGFYtIMzJY6M:&amp;tbnh=113&amp;tbnw=87&amp;prev=/images%3Fq%3Dhot%2Bsun%2Bpicture%26start%3D20%26ndsp%3D20%26svnum%3D10%26hl%3Den%26rls%3DGGLB,GGLB:1969-53,GGLB:en%26sa%3DN</a:t>
            </a:r>
            <a:br>
              <a:rPr lang="en-US"/>
            </a:br>
            <a:endParaRPr lang="en-US"/>
          </a:p>
          <a:p>
            <a:r>
              <a:rPr lang="en-US"/>
              <a:t>http://www3.fhs.usyd.edu.au/bio/homeostasis/Introduction.htm</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059483-54EE-4947-99D2-3C79D0D56D32}" type="slidenum">
              <a:rPr lang="en-US"/>
              <a:pPr/>
              <a:t>5</a:t>
            </a:fld>
            <a:endParaRPr lang="en-US"/>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287DAA-807A-4A2A-8B02-99972E0DD804}" type="slidenum">
              <a:rPr lang="en-US"/>
              <a:pPr/>
              <a:t>6</a:t>
            </a:fld>
            <a:endParaRPr 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071050-7607-4EDE-9C42-62E3F3417422}" type="slidenum">
              <a:rPr lang="en-US"/>
              <a:pPr/>
              <a:t>7</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r>
              <a:rPr lang="en-US"/>
              <a:t>http://images.google.com/imgres?imgurl=http://www.mercuryinschools.uwex.edu/lib/images/curriculum/thermostat.gif&amp;imgrefurl=http://www.mercuryinschools.uwex.edu/curriculum/national-curriculum.htm&amp;h=203&amp;w=225&amp;sz=8&amp;hl=en&amp;start=2&amp;tbnid=EAQwp8d7SPGsKM:&amp;tbnh=97&amp;tbnw=108&amp;prev=/images%3Fq%3Dthermostat%26svnum%3D10%26hl%3Den%26rls%3DGGLB,GGLB:1969-53,GGLB:en%26sa%3D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B5FD82-6C9B-4233-8728-F5A178859466}" type="slidenum">
              <a:rPr lang="en-US"/>
              <a:pPr/>
              <a:t>8</a:t>
            </a:fld>
            <a:endParaRPr lang="en-US"/>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r>
              <a:rPr lang="en-US"/>
              <a:t>http://images.google.com/imgres?imgurl=http://www.ci.ann-arbor.mi.us/SafetyServices/EmergencyManagement/EMD/j0135991.gif&amp;imgrefurl=http://www.ci.ann-arbor.mi.us/SafetyServices/EmergencyManagement/EMD/heatwave.html&amp;h=768&amp;w=490&amp;sz=16&amp;hl=en&amp;start=3&amp;tbnid=h4_2AT6-Fq1anM:&amp;tbnh=142&amp;tbnw=91&amp;prev=/images%3Fq%3Dsweating%26svnum%3D10%26hl%3Den%26rls%3DGGLB,GGLB:1969-53,GGLB:en%26sa%3D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F1E7CF-3344-4E25-85D6-9F136F488C1B}" type="slidenum">
              <a:rPr lang="en-US"/>
              <a:pPr/>
              <a:t>9</a:t>
            </a:fld>
            <a:endParaRPr lang="en-US"/>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p:txBody>
          <a:bodyPr/>
          <a:lstStyle/>
          <a:p>
            <a:r>
              <a:rPr lang="en-US"/>
              <a:t>http://www.lionden.com/homeostasis.htm</a:t>
            </a:r>
            <a:br>
              <a:rPr lang="en-US"/>
            </a:br>
            <a:r>
              <a:rPr lang="en-US"/>
              <a:t>http://images.google.com/imgres?imgurl=http://blog9.worldmagblog.com/blog9/thermometer.jpg&amp;imgrefurl=http://blog9.worldmagblog.com/blog9/archives/2004_11.html&amp;h=320&amp;w=196&amp;sz=6&amp;hl=en&amp;start=2&amp;tbnid=t-f8wZ1ohe9QoM:&amp;tbnh=118&amp;tbnw=72&amp;prev=/images%3Fq%3Dthermometer%26svnum%3D10%26hl%3Den%26rls%3DGGLB,GGLB:1969-53,GGLB:en%26sa%3D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7B32B2-4F10-4047-A7A3-2542B87E151F}" type="slidenum">
              <a:rPr lang="en-US"/>
              <a:pPr/>
              <a:t>10</a:t>
            </a:fld>
            <a:endParaRPr lang="en-US"/>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lstStyle/>
          <a:p>
            <a:r>
              <a:rPr lang="en-US"/>
              <a:t>http://www.lionden.com/homeostasis.htm</a:t>
            </a:r>
            <a:br>
              <a:rPr lang="en-US"/>
            </a:br>
            <a:r>
              <a:rPr lang="en-US"/>
              <a:t>http://www.digitalfireplace.com/prevent11.gif</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4754" name="Group 2"/>
          <p:cNvGrpSpPr>
            <a:grpSpLocks/>
          </p:cNvGrpSpPr>
          <p:nvPr/>
        </p:nvGrpSpPr>
        <p:grpSpPr bwMode="auto">
          <a:xfrm>
            <a:off x="0" y="2438400"/>
            <a:ext cx="9009063" cy="1052513"/>
            <a:chOff x="0" y="1536"/>
            <a:chExt cx="5675" cy="663"/>
          </a:xfrm>
        </p:grpSpPr>
        <p:grpSp>
          <p:nvGrpSpPr>
            <p:cNvPr id="74755" name="Group 3"/>
            <p:cNvGrpSpPr>
              <a:grpSpLocks/>
            </p:cNvGrpSpPr>
            <p:nvPr/>
          </p:nvGrpSpPr>
          <p:grpSpPr bwMode="auto">
            <a:xfrm>
              <a:off x="183" y="1604"/>
              <a:ext cx="448" cy="299"/>
              <a:chOff x="720" y="336"/>
              <a:chExt cx="624" cy="432"/>
            </a:xfrm>
          </p:grpSpPr>
          <p:sp>
            <p:nvSpPr>
              <p:cNvPr id="74756"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n-US"/>
              </a:p>
            </p:txBody>
          </p:sp>
          <p:sp>
            <p:nvSpPr>
              <p:cNvPr id="74757"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US"/>
              </a:p>
            </p:txBody>
          </p:sp>
        </p:grpSp>
        <p:grpSp>
          <p:nvGrpSpPr>
            <p:cNvPr id="74758" name="Group 6"/>
            <p:cNvGrpSpPr>
              <a:grpSpLocks/>
            </p:cNvGrpSpPr>
            <p:nvPr/>
          </p:nvGrpSpPr>
          <p:grpSpPr bwMode="auto">
            <a:xfrm>
              <a:off x="261" y="1870"/>
              <a:ext cx="465" cy="299"/>
              <a:chOff x="912" y="2640"/>
              <a:chExt cx="672" cy="432"/>
            </a:xfrm>
          </p:grpSpPr>
          <p:sp>
            <p:nvSpPr>
              <p:cNvPr id="74759"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US"/>
              </a:p>
            </p:txBody>
          </p:sp>
          <p:sp>
            <p:nvSpPr>
              <p:cNvPr id="74760"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a:p>
            </p:txBody>
          </p:sp>
        </p:grpSp>
        <p:sp>
          <p:nvSpPr>
            <p:cNvPr id="74761"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US"/>
            </a:p>
          </p:txBody>
        </p:sp>
        <p:sp>
          <p:nvSpPr>
            <p:cNvPr id="74762"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n-US"/>
            </a:p>
          </p:txBody>
        </p:sp>
        <p:sp>
          <p:nvSpPr>
            <p:cNvPr id="74763"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grpSp>
      <p:sp>
        <p:nvSpPr>
          <p:cNvPr id="74764"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74765"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74766"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p>
        </p:txBody>
      </p:sp>
      <p:sp>
        <p:nvSpPr>
          <p:cNvPr id="74767"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p>
        </p:txBody>
      </p:sp>
      <p:sp>
        <p:nvSpPr>
          <p:cNvPr id="74768"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419360FC-4952-4A78-B6FC-5FA75416522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32E2E26-198F-4CF9-9C64-64915B155AE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D75A71C-53C6-4D34-B891-D787A23F113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B94B374-EA24-4250-BEC8-74905DD3A7E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90359C1-1BD4-4604-924E-2A247BB114E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FAB2D01-CD00-4685-BF93-51D7B501380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10B6831-7DFB-4C38-AFE2-D7BD907B391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476DDD0-4F24-42CD-B458-6977CDAFE90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C532A28-446C-4EE9-A076-A8F77556B25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ED353B8-AC14-4C75-B8F0-7C34424C350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D727949-8173-4ADA-9454-FC84CF55E1E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a:latin typeface="Tahoma" pitchFamily="34" charset="0"/>
            </a:endParaRPr>
          </a:p>
        </p:txBody>
      </p:sp>
      <p:sp>
        <p:nvSpPr>
          <p:cNvPr id="73731"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endParaRPr kumimoji="1" lang="en-US" sz="2400">
              <a:latin typeface="Tahoma" pitchFamily="34" charset="0"/>
            </a:endParaRPr>
          </a:p>
        </p:txBody>
      </p:sp>
      <p:sp>
        <p:nvSpPr>
          <p:cNvPr id="73732"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eaLnBrk="1" hangingPunct="1"/>
            <a:endParaRPr kumimoji="1" lang="en-US" sz="2400">
              <a:latin typeface="Tahoma" pitchFamily="34" charset="0"/>
            </a:endParaRPr>
          </a:p>
        </p:txBody>
      </p:sp>
      <p:sp>
        <p:nvSpPr>
          <p:cNvPr id="73733"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kumimoji="1" lang="en-US" sz="2400">
              <a:latin typeface="Tahoma" pitchFamily="34" charset="0"/>
            </a:endParaRPr>
          </a:p>
        </p:txBody>
      </p:sp>
      <p:sp>
        <p:nvSpPr>
          <p:cNvPr id="73734"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endParaRPr kumimoji="1" lang="en-US" sz="2400">
              <a:latin typeface="Tahoma" pitchFamily="34" charset="0"/>
            </a:endParaRPr>
          </a:p>
        </p:txBody>
      </p:sp>
      <p:sp>
        <p:nvSpPr>
          <p:cNvPr id="73735"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eaLnBrk="1" hangingPunct="1"/>
            <a:endParaRPr kumimoji="1" lang="en-US" sz="2400">
              <a:latin typeface="Tahoma" pitchFamily="34" charset="0"/>
            </a:endParaRPr>
          </a:p>
        </p:txBody>
      </p:sp>
      <p:sp>
        <p:nvSpPr>
          <p:cNvPr id="73736"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endParaRPr kumimoji="1" lang="en-US" sz="2400">
              <a:latin typeface="Tahoma" pitchFamily="34" charset="0"/>
            </a:endParaRPr>
          </a:p>
        </p:txBody>
      </p:sp>
      <p:sp>
        <p:nvSpPr>
          <p:cNvPr id="73737"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73738"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3739"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atin typeface="+mn-lt"/>
              </a:defRPr>
            </a:lvl1pPr>
          </a:lstStyle>
          <a:p>
            <a:endParaRPr lang="en-US"/>
          </a:p>
        </p:txBody>
      </p:sp>
      <p:sp>
        <p:nvSpPr>
          <p:cNvPr id="73740"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atin typeface="+mn-lt"/>
              </a:defRPr>
            </a:lvl1pPr>
          </a:lstStyle>
          <a:p>
            <a:endParaRPr lang="en-US"/>
          </a:p>
        </p:txBody>
      </p:sp>
      <p:sp>
        <p:nvSpPr>
          <p:cNvPr id="73741"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atin typeface="+mn-lt"/>
              </a:defRPr>
            </a:lvl1pPr>
          </a:lstStyle>
          <a:p>
            <a:fld id="{24D2B429-33E9-40C4-9975-7555E11B1E0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itchFamily="34" charset="0"/>
        </a:defRPr>
      </a:lvl2pPr>
      <a:lvl3pPr algn="l" rtl="0" fontAlgn="base">
        <a:spcBef>
          <a:spcPct val="0"/>
        </a:spcBef>
        <a:spcAft>
          <a:spcPct val="0"/>
        </a:spcAft>
        <a:defRPr sz="4400">
          <a:solidFill>
            <a:schemeClr val="tx2"/>
          </a:solidFill>
          <a:latin typeface="Tahoma" pitchFamily="34" charset="0"/>
        </a:defRPr>
      </a:lvl3pPr>
      <a:lvl4pPr algn="l" rtl="0" fontAlgn="base">
        <a:spcBef>
          <a:spcPct val="0"/>
        </a:spcBef>
        <a:spcAft>
          <a:spcPct val="0"/>
        </a:spcAft>
        <a:defRPr sz="4400">
          <a:solidFill>
            <a:schemeClr val="tx2"/>
          </a:solidFill>
          <a:latin typeface="Tahoma" pitchFamily="34" charset="0"/>
        </a:defRPr>
      </a:lvl4pPr>
      <a:lvl5pPr algn="l" rtl="0" fontAlgn="base">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hyperlink" Target="Homeostasis%20Notes.doc" TargetMode="External"/><Relationship Id="rId5" Type="http://schemas.openxmlformats.org/officeDocument/2006/relationships/hyperlink" Target="http://health.howstuffworks.com/adam-200092.htm" TargetMode="External"/><Relationship Id="rId4" Type="http://schemas.openxmlformats.org/officeDocument/2006/relationships/image" Target="../media/image1.gif"/></Relationships>
</file>

<file path=ppt/slides/_rels/slide10.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notesSlide" Target="../notesSlides/notesSlide9.xml"/><Relationship Id="rId7" Type="http://schemas.openxmlformats.org/officeDocument/2006/relationships/hyperlink" Target="http://www.mercuryinschools.uwex.edu/lib/images/curriculum/thermostat.gif" TargetMode="External"/><Relationship Id="rId2" Type="http://schemas.openxmlformats.org/officeDocument/2006/relationships/slideLayout" Target="../slideLayouts/slideLayout2.xml"/><Relationship Id="rId1" Type="http://schemas.openxmlformats.org/officeDocument/2006/relationships/tags" Target="../tags/tag10.xml"/><Relationship Id="rId6" Type="http://schemas.openxmlformats.org/officeDocument/2006/relationships/hyperlink" Target="http://www.answers.com/topic/effector?initiator=4" TargetMode="External"/><Relationship Id="rId5" Type="http://schemas.openxmlformats.org/officeDocument/2006/relationships/hyperlink" Target="http://www.answers.com/topic/setpoint?initiator=4" TargetMode="External"/><Relationship Id="rId10" Type="http://schemas.openxmlformats.org/officeDocument/2006/relationships/image" Target="../media/image11.gif"/><Relationship Id="rId4" Type="http://schemas.openxmlformats.org/officeDocument/2006/relationships/hyperlink" Target="http://www.answers.com/topic/integrator?initiator=4" TargetMode="External"/><Relationship Id="rId9" Type="http://schemas.openxmlformats.org/officeDocument/2006/relationships/image" Target="../media/image10.gif"/></Relationships>
</file>

<file path=ppt/slides/_rels/slide1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notesSlide" Target="../notesSlides/notesSlide10.xml"/><Relationship Id="rId7" Type="http://schemas.openxmlformats.org/officeDocument/2006/relationships/hyperlink" Target="http://blog9.worldmagblog.com/blog9/thermometer.jpg" TargetMode="External"/><Relationship Id="rId2" Type="http://schemas.openxmlformats.org/officeDocument/2006/relationships/slideLayout" Target="../slideLayouts/slideLayout2.xml"/><Relationship Id="rId1" Type="http://schemas.openxmlformats.org/officeDocument/2006/relationships/tags" Target="../tags/tag11.xml"/><Relationship Id="rId6" Type="http://schemas.openxmlformats.org/officeDocument/2006/relationships/image" Target="../media/image10.gif"/><Relationship Id="rId5" Type="http://schemas.openxmlformats.org/officeDocument/2006/relationships/image" Target="../media/image9.jpeg"/><Relationship Id="rId4" Type="http://schemas.openxmlformats.org/officeDocument/2006/relationships/hyperlink" Target="http://www.mercuryinschools.uwex.edu/lib/images/curriculum/thermostat.gif"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images.google.com/imgres?imgurl=http://www.spiesforparents.cpd.usu.edu/Graphics/KidTalk/TeeterTotter.gif&amp;imgrefurl=http://www.spiesforparents.cpd.usu.edu/KidTalk/Chapter%202/Taking%20Turns%20Introduction.htm&amp;h=360&amp;w=576&amp;sz=85&amp;hl=en&amp;start=1&amp;tbnid=gvM9DJu6ouiFrM:&amp;tbnh=84&amp;tbnw=134&amp;prev=/images?q=teeter+totter&amp;svnum=10&amp;hl=en&amp;rls=GGLB,GGLB:1969-53,GGLB:en&amp;sa=N" TargetMode="External"/><Relationship Id="rId3" Type="http://schemas.openxmlformats.org/officeDocument/2006/relationships/notesSlide" Target="../notesSlides/notesSlide11.xml"/><Relationship Id="rId7" Type="http://schemas.openxmlformats.org/officeDocument/2006/relationships/image" Target="../media/image13.gif"/><Relationship Id="rId2" Type="http://schemas.openxmlformats.org/officeDocument/2006/relationships/slideLayout" Target="../slideLayouts/slideLayout2.xml"/><Relationship Id="rId1" Type="http://schemas.openxmlformats.org/officeDocument/2006/relationships/tags" Target="../tags/tag12.xml"/><Relationship Id="rId6" Type="http://schemas.openxmlformats.org/officeDocument/2006/relationships/image" Target="../media/image12.jpeg"/><Relationship Id="rId5" Type="http://schemas.openxmlformats.org/officeDocument/2006/relationships/hyperlink" Target="http://www.mathmlcentral.com/characters/glyphs/DownArrowUpArrow_L.gif" TargetMode="External"/><Relationship Id="rId4" Type="http://schemas.openxmlformats.org/officeDocument/2006/relationships/hyperlink" Target="http://www.answers.com/topic/negative-feedback?initiator=4" TargetMode="External"/><Relationship Id="rId9" Type="http://schemas.openxmlformats.org/officeDocument/2006/relationships/image" Target="../media/image14.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 Id="rId5" Type="http://schemas.openxmlformats.org/officeDocument/2006/relationships/image" Target="../media/image16.gif"/><Relationship Id="rId4" Type="http://schemas.openxmlformats.org/officeDocument/2006/relationships/image" Target="../media/image15.gi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1.gif"/></Relationships>
</file>

<file path=ppt/slides/_rels/slide2.xml.rels><?xml version="1.0" encoding="UTF-8" standalone="yes"?>
<Relationships xmlns="http://schemas.openxmlformats.org/package/2006/relationships"><Relationship Id="rId3" Type="http://schemas.openxmlformats.org/officeDocument/2006/relationships/hyperlink" Target="Homeostasis%20Notes.doc" TargetMode="External"/><Relationship Id="rId2" Type="http://schemas.openxmlformats.org/officeDocument/2006/relationships/slideLayout" Target="../slideLayouts/slideLayout6.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2.jpeg"/><Relationship Id="rId4" Type="http://schemas.openxmlformats.org/officeDocument/2006/relationships/hyperlink" Target="http://serc.carleton.edu/images/NAGTWorkshops/earlycareer/balance_300.jpg"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hyperlink" Target="http://www1.istockphoto.com/file_thumbview_approve/1119571/2/istockphoto_1119571_hot_sun_classic_version.jpg" TargetMode="External"/><Relationship Id="rId5" Type="http://schemas.openxmlformats.org/officeDocument/2006/relationships/hyperlink" Target="Next','','Images/Arrow2_right_f02.gif" TargetMode="External"/><Relationship Id="rId4" Type="http://schemas.openxmlformats.org/officeDocument/2006/relationships/hyperlink" Target="http://www3.fhs.usyd.edu.au/bio/homeostasis/simple_organisms.htm"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hyperlink" Target="http://arktofile.net/images/arrow-up.gif" TargetMode="Externa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 Id="rId6" Type="http://schemas.openxmlformats.org/officeDocument/2006/relationships/hyperlink" Target="http://www3.fhs.usyd.edu.au/bio/homeostasis/Human_BodyTC_Pg01.htm" TargetMode="External"/><Relationship Id="rId5" Type="http://schemas.openxmlformats.org/officeDocument/2006/relationships/image" Target="../media/image7.jpeg"/><Relationship Id="rId4" Type="http://schemas.openxmlformats.org/officeDocument/2006/relationships/hyperlink" Target="http://www.ci.ann-arbor.mi.us/SafetyServices/EmergencyManagement/EMD/j0135991.gif" TargetMode="Externa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hyperlink" Target="http://blog9.worldmagblog.com/blog9/thermometer.jpg" TargetMode="External"/><Relationship Id="rId5" Type="http://schemas.openxmlformats.org/officeDocument/2006/relationships/hyperlink" Target="http://www.answers.com/topic/sensor?initiator=4" TargetMode="External"/><Relationship Id="rId4" Type="http://schemas.openxmlformats.org/officeDocument/2006/relationships/hyperlink" Target="http://www.answers.com/topic/variable-1?initiator=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066800" y="1524000"/>
            <a:ext cx="7772400" cy="762000"/>
          </a:xfrm>
        </p:spPr>
        <p:txBody>
          <a:bodyPr/>
          <a:lstStyle/>
          <a:p>
            <a:r>
              <a:rPr lang="en-US" sz="4000"/>
              <a:t>           </a:t>
            </a:r>
            <a:r>
              <a:rPr lang="en-US" sz="5400"/>
              <a:t>Homeostasis</a:t>
            </a:r>
          </a:p>
        </p:txBody>
      </p:sp>
      <p:sp>
        <p:nvSpPr>
          <p:cNvPr id="2051" name="Rectangle 3"/>
          <p:cNvSpPr>
            <a:spLocks noGrp="1" noChangeArrowheads="1"/>
          </p:cNvSpPr>
          <p:nvPr>
            <p:ph type="subTitle" idx="1"/>
          </p:nvPr>
        </p:nvSpPr>
        <p:spPr>
          <a:xfrm>
            <a:off x="1066800" y="3200400"/>
            <a:ext cx="4267200" cy="2133600"/>
          </a:xfrm>
        </p:spPr>
        <p:txBody>
          <a:bodyPr/>
          <a:lstStyle/>
          <a:p>
            <a:pPr>
              <a:lnSpc>
                <a:spcPct val="90000"/>
              </a:lnSpc>
            </a:pPr>
            <a:r>
              <a:rPr lang="en-US" sz="3600" b="1" dirty="0">
                <a:solidFill>
                  <a:srgbClr val="FF0066"/>
                </a:solidFill>
                <a:effectLst>
                  <a:outerShdw blurRad="38100" dist="38100" dir="2700000" algn="tl">
                    <a:srgbClr val="C0C0C0"/>
                  </a:outerShdw>
                </a:effectLst>
              </a:rPr>
              <a:t/>
            </a:r>
            <a:br>
              <a:rPr lang="en-US" sz="3600" b="1" dirty="0">
                <a:solidFill>
                  <a:srgbClr val="FF0066"/>
                </a:solidFill>
                <a:effectLst>
                  <a:outerShdw blurRad="38100" dist="38100" dir="2700000" algn="tl">
                    <a:srgbClr val="C0C0C0"/>
                  </a:outerShdw>
                </a:effectLst>
              </a:rPr>
            </a:br>
            <a:r>
              <a:rPr lang="en-US" sz="3600" b="1" dirty="0">
                <a:solidFill>
                  <a:schemeClr val="hlink"/>
                </a:solidFill>
                <a:effectLst>
                  <a:outerShdw blurRad="38100" dist="38100" dir="2700000" algn="tl">
                    <a:srgbClr val="C0C0C0"/>
                  </a:outerShdw>
                </a:effectLst>
              </a:rPr>
              <a:t>A state of balance </a:t>
            </a:r>
            <a:br>
              <a:rPr lang="en-US" sz="3600" b="1" dirty="0">
                <a:solidFill>
                  <a:schemeClr val="hlink"/>
                </a:solidFill>
                <a:effectLst>
                  <a:outerShdw blurRad="38100" dist="38100" dir="2700000" algn="tl">
                    <a:srgbClr val="C0C0C0"/>
                  </a:outerShdw>
                </a:effectLst>
              </a:rPr>
            </a:br>
            <a:r>
              <a:rPr lang="en-US" sz="3600" b="1" dirty="0">
                <a:solidFill>
                  <a:schemeClr val="hlink"/>
                </a:solidFill>
                <a:effectLst>
                  <a:outerShdw blurRad="38100" dist="38100" dir="2700000" algn="tl">
                    <a:srgbClr val="C0C0C0"/>
                  </a:outerShdw>
                </a:effectLst>
              </a:rPr>
              <a:t>in the body</a:t>
            </a:r>
            <a:r>
              <a:rPr lang="en-US" dirty="0"/>
              <a:t> </a:t>
            </a:r>
          </a:p>
        </p:txBody>
      </p:sp>
      <p:pic>
        <p:nvPicPr>
          <p:cNvPr id="2052" name="Picture 4" descr="tightrope-man"/>
          <p:cNvPicPr>
            <a:picLocks noChangeAspect="1" noChangeArrowheads="1" noCrop="1"/>
          </p:cNvPicPr>
          <p:nvPr/>
        </p:nvPicPr>
        <p:blipFill>
          <a:blip r:embed="rId4" cstate="print"/>
          <a:srcRect/>
          <a:stretch>
            <a:fillRect/>
          </a:stretch>
        </p:blipFill>
        <p:spPr bwMode="auto">
          <a:xfrm>
            <a:off x="5715000" y="2665413"/>
            <a:ext cx="2743200" cy="2187575"/>
          </a:xfrm>
          <a:prstGeom prst="rect">
            <a:avLst/>
          </a:prstGeom>
          <a:noFill/>
        </p:spPr>
      </p:pic>
      <p:sp>
        <p:nvSpPr>
          <p:cNvPr id="2053" name="Text Box 5"/>
          <p:cNvSpPr txBox="1">
            <a:spLocks noChangeArrowheads="1"/>
          </p:cNvSpPr>
          <p:nvPr/>
        </p:nvSpPr>
        <p:spPr bwMode="auto">
          <a:xfrm>
            <a:off x="7010400" y="4876800"/>
            <a:ext cx="838200" cy="366713"/>
          </a:xfrm>
          <a:prstGeom prst="rect">
            <a:avLst/>
          </a:prstGeom>
          <a:noFill/>
          <a:ln w="9525">
            <a:noFill/>
            <a:miter lim="800000"/>
            <a:headEnd/>
            <a:tailEnd/>
          </a:ln>
          <a:effectLst/>
        </p:spPr>
        <p:txBody>
          <a:bodyPr>
            <a:spAutoFit/>
          </a:bodyPr>
          <a:lstStyle/>
          <a:p>
            <a:pPr>
              <a:spcBef>
                <a:spcPct val="50000"/>
              </a:spcBef>
            </a:pPr>
            <a:r>
              <a:rPr lang="en-US">
                <a:solidFill>
                  <a:schemeClr val="accent2"/>
                </a:solidFill>
                <a:effectLst>
                  <a:outerShdw blurRad="38100" dist="38100" dir="2700000" algn="tl">
                    <a:srgbClr val="C0C0C0"/>
                  </a:outerShdw>
                </a:effectLst>
                <a:latin typeface="Tahoma" pitchFamily="34" charset="0"/>
              </a:rPr>
              <a:t>Whoa</a:t>
            </a:r>
          </a:p>
        </p:txBody>
      </p:sp>
      <p:sp>
        <p:nvSpPr>
          <p:cNvPr id="2055" name="Rectangle 7">
            <a:hlinkClick r:id="rId5" tooltip="homeostasis animation"/>
          </p:cNvPr>
          <p:cNvSpPr>
            <a:spLocks noChangeArrowheads="1"/>
          </p:cNvSpPr>
          <p:nvPr/>
        </p:nvSpPr>
        <p:spPr bwMode="auto">
          <a:xfrm>
            <a:off x="6629400" y="4800600"/>
            <a:ext cx="1447800" cy="533400"/>
          </a:xfrm>
          <a:prstGeom prst="rect">
            <a:avLst/>
          </a:prstGeom>
          <a:noFill/>
          <a:ln w="9525">
            <a:noFill/>
            <a:miter lim="800000"/>
            <a:headEnd/>
            <a:tailEnd/>
          </a:ln>
          <a:effectLst/>
        </p:spPr>
        <p:txBody>
          <a:bodyPr wrap="none" anchor="ctr"/>
          <a:lstStyle/>
          <a:p>
            <a:endParaRPr lang="en-US"/>
          </a:p>
        </p:txBody>
      </p:sp>
      <p:sp>
        <p:nvSpPr>
          <p:cNvPr id="2057" name="Document">
            <a:hlinkClick r:id="rId6" action="ppaction://hlinkfile" tooltip="Homeostasis PowerPoint NOTES"/>
          </p:cNvPr>
          <p:cNvSpPr>
            <a:spLocks noChangeAspect="1" noEditPoints="1" noChangeArrowheads="1"/>
          </p:cNvSpPr>
          <p:nvPr/>
        </p:nvSpPr>
        <p:spPr bwMode="auto">
          <a:xfrm>
            <a:off x="8120063" y="157163"/>
            <a:ext cx="812800" cy="1087437"/>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8F8F8"/>
          </a:solidFill>
          <a:ln w="9525">
            <a:solidFill>
              <a:srgbClr val="000000"/>
            </a:solidFill>
            <a:miter lim="800000"/>
            <a:headEnd/>
            <a:tailEnd/>
          </a:ln>
          <a:effectLst>
            <a:outerShdw dist="107763" dir="2700000" algn="ctr" rotWithShape="0">
              <a:srgbClr val="808080"/>
            </a:outerShdw>
          </a:effectLst>
        </p:spPr>
        <p:txBody>
          <a:bodyPr/>
          <a:lstStyle/>
          <a:p>
            <a:pPr algn="ctr"/>
            <a:r>
              <a:rPr lang="en-US" sz="1400">
                <a:solidFill>
                  <a:srgbClr val="000000"/>
                </a:solidFill>
                <a:latin typeface="Arial" charset="0"/>
              </a:rPr>
              <a:t>Notes</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utoRev="1" fill="hold" grpId="0" nodeType="withEffect">
                                  <p:stCondLst>
                                    <p:cond delay="0"/>
                                  </p:stCondLst>
                                  <p:childTnLst>
                                    <p:animScale>
                                      <p:cBhvr>
                                        <p:cTn id="6" dur="1000" fill="hold"/>
                                        <p:tgtEl>
                                          <p:spTgt spid="2053"/>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7" presetClass="entr" presetSubtype="0" fill="hold" nodeType="clickEffect">
                                  <p:stCondLst>
                                    <p:cond delay="0"/>
                                  </p:stCondLst>
                                  <p:iterate type="lt">
                                    <p:tmPct val="50000"/>
                                  </p:iterate>
                                  <p:childTnLst>
                                    <p:set>
                                      <p:cBhvr>
                                        <p:cTn id="10" dur="1" fill="hold">
                                          <p:stCondLst>
                                            <p:cond delay="0"/>
                                          </p:stCondLst>
                                        </p:cTn>
                                        <p:tgtEl>
                                          <p:spTgt spid="2051">
                                            <p:txEl>
                                              <p:pRg st="0" end="0"/>
                                            </p:txEl>
                                          </p:spTgt>
                                        </p:tgtEl>
                                        <p:attrNameLst>
                                          <p:attrName>style.visibility</p:attrName>
                                        </p:attrNameLst>
                                      </p:cBhvr>
                                      <p:to>
                                        <p:strVal val="visible"/>
                                      </p:to>
                                    </p:set>
                                    <p:anim calcmode="discrete" valueType="clr">
                                      <p:cBhvr override="childStyle">
                                        <p:cTn id="11" dur="500"/>
                                        <p:tgtEl>
                                          <p:spTgt spid="205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2" dur="500"/>
                                        <p:tgtEl>
                                          <p:spTgt spid="2051">
                                            <p:txEl>
                                              <p:pRg st="0" end="0"/>
                                            </p:txEl>
                                          </p:spTgt>
                                        </p:tgtEl>
                                        <p:attrNameLst>
                                          <p:attrName>fillcolor</p:attrName>
                                        </p:attrNameLst>
                                      </p:cBhvr>
                                      <p:tavLst>
                                        <p:tav tm="0">
                                          <p:val>
                                            <p:clrVal>
                                              <a:schemeClr val="accent2"/>
                                            </p:clrVal>
                                          </p:val>
                                        </p:tav>
                                        <p:tav tm="50000">
                                          <p:val>
                                            <p:clrVal>
                                              <a:schemeClr val="hlink"/>
                                            </p:clrVal>
                                          </p:val>
                                        </p:tav>
                                      </p:tavLst>
                                    </p:anim>
                                    <p:set>
                                      <p:cBhvr>
                                        <p:cTn id="13" dur="500"/>
                                        <p:tgtEl>
                                          <p:spTgt spid="2051">
                                            <p:txEl>
                                              <p:pRg st="0" end="0"/>
                                            </p:txEl>
                                          </p:spTgt>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2057"/>
                                        </p:tgtEl>
                                        <p:attrNameLst>
                                          <p:attrName>style.visibility</p:attrName>
                                        </p:attrNameLst>
                                      </p:cBhvr>
                                      <p:to>
                                        <p:strVal val="visible"/>
                                      </p:to>
                                    </p:set>
                                    <p:anim calcmode="lin" valueType="num">
                                      <p:cBhvr>
                                        <p:cTn id="18" dur="500" fill="hold"/>
                                        <p:tgtEl>
                                          <p:spTgt spid="2057"/>
                                        </p:tgtEl>
                                        <p:attrNameLst>
                                          <p:attrName>ppt_w</p:attrName>
                                        </p:attrNameLst>
                                      </p:cBhvr>
                                      <p:tavLst>
                                        <p:tav tm="0">
                                          <p:val>
                                            <p:fltVal val="0"/>
                                          </p:val>
                                        </p:tav>
                                        <p:tav tm="100000">
                                          <p:val>
                                            <p:strVal val="#ppt_w"/>
                                          </p:val>
                                        </p:tav>
                                      </p:tavLst>
                                    </p:anim>
                                    <p:anim calcmode="lin" valueType="num">
                                      <p:cBhvr>
                                        <p:cTn id="19" dur="500" fill="hold"/>
                                        <p:tgtEl>
                                          <p:spTgt spid="2057"/>
                                        </p:tgtEl>
                                        <p:attrNameLst>
                                          <p:attrName>ppt_h</p:attrName>
                                        </p:attrNameLst>
                                      </p:cBhvr>
                                      <p:tavLst>
                                        <p:tav tm="0">
                                          <p:val>
                                            <p:fltVal val="0"/>
                                          </p:val>
                                        </p:tav>
                                        <p:tav tm="100000">
                                          <p:val>
                                            <p:strVal val="#ppt_h"/>
                                          </p:val>
                                        </p:tav>
                                      </p:tavLst>
                                    </p:anim>
                                    <p:animEffect transition="in" filter="fade">
                                      <p:cBhvr>
                                        <p:cTn id="20" dur="500"/>
                                        <p:tgtEl>
                                          <p:spTgt spid="20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p:bldP spid="205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1150938" y="214313"/>
            <a:ext cx="7793037" cy="1233487"/>
          </a:xfrm>
        </p:spPr>
        <p:txBody>
          <a:bodyPr/>
          <a:lstStyle/>
          <a:p>
            <a:r>
              <a:rPr lang="en-US"/>
              <a:t>Example Continued</a:t>
            </a:r>
          </a:p>
        </p:txBody>
      </p:sp>
      <p:sp>
        <p:nvSpPr>
          <p:cNvPr id="106499" name="Rectangle 3"/>
          <p:cNvSpPr>
            <a:spLocks noGrp="1" noChangeArrowheads="1"/>
          </p:cNvSpPr>
          <p:nvPr>
            <p:ph type="body" idx="1"/>
          </p:nvPr>
        </p:nvSpPr>
        <p:spPr>
          <a:xfrm>
            <a:off x="798513" y="2057400"/>
            <a:ext cx="8345487" cy="5181600"/>
          </a:xfrm>
        </p:spPr>
        <p:txBody>
          <a:bodyPr/>
          <a:lstStyle/>
          <a:p>
            <a:pPr>
              <a:lnSpc>
                <a:spcPct val="80000"/>
              </a:lnSpc>
            </a:pPr>
            <a:r>
              <a:rPr lang="en-US" sz="2800" b="1">
                <a:latin typeface="Arial" charset="0"/>
                <a:hlinkClick r:id="rId4" tooltip="Look up &quot;integrator&quot; on Answers.com"/>
              </a:rPr>
              <a:t>Integrator</a:t>
            </a:r>
            <a:r>
              <a:rPr lang="en-US" sz="2800">
                <a:latin typeface="Arial" charset="0"/>
              </a:rPr>
              <a:t> (control center) integrates (puts together) data from sensor and stored "setpoint" data (thermostat in this example).</a:t>
            </a:r>
            <a:br>
              <a:rPr lang="en-US" sz="2800">
                <a:latin typeface="Arial" charset="0"/>
              </a:rPr>
            </a:br>
            <a:endParaRPr lang="en-US" sz="2800">
              <a:latin typeface="Arial" charset="0"/>
            </a:endParaRPr>
          </a:p>
          <a:p>
            <a:pPr>
              <a:lnSpc>
                <a:spcPct val="80000"/>
              </a:lnSpc>
            </a:pPr>
            <a:r>
              <a:rPr lang="en-US" sz="2800" b="1">
                <a:latin typeface="Arial" charset="0"/>
                <a:hlinkClick r:id="rId5" tooltip="Look up &quot;setpoint&quot; on Answers.com"/>
              </a:rPr>
              <a:t>Set point</a:t>
            </a:r>
            <a:r>
              <a:rPr lang="en-US" sz="2800">
                <a:latin typeface="Arial" charset="0"/>
              </a:rPr>
              <a:t> is the "ideal" or "normal" value of the variable that is previously "set" or "stored" in memory.</a:t>
            </a:r>
          </a:p>
          <a:p>
            <a:pPr>
              <a:lnSpc>
                <a:spcPct val="80000"/>
              </a:lnSpc>
            </a:pPr>
            <a:endParaRPr lang="en-US" sz="2800">
              <a:latin typeface="Arial" charset="0"/>
            </a:endParaRPr>
          </a:p>
          <a:p>
            <a:pPr>
              <a:lnSpc>
                <a:spcPct val="80000"/>
              </a:lnSpc>
            </a:pPr>
            <a:r>
              <a:rPr lang="en-US" sz="2800" b="1">
                <a:latin typeface="Arial" charset="0"/>
                <a:hlinkClick r:id="rId6" tooltip="Look up &quot;effector&quot; on Answers.com"/>
              </a:rPr>
              <a:t>Effector</a:t>
            </a:r>
            <a:r>
              <a:rPr lang="en-US" sz="2800">
                <a:latin typeface="Arial" charset="0"/>
              </a:rPr>
              <a:t> is the mechanism (furnace in this example) that has an "effect" on the variable (internal temperature in this example).</a:t>
            </a:r>
          </a:p>
        </p:txBody>
      </p:sp>
      <p:pic>
        <p:nvPicPr>
          <p:cNvPr id="106500" name="Picture 4" descr="thermostat">
            <a:hlinkClick r:id="rId7"/>
          </p:cNvPr>
          <p:cNvPicPr>
            <a:picLocks noChangeAspect="1" noChangeArrowheads="1"/>
          </p:cNvPicPr>
          <p:nvPr/>
        </p:nvPicPr>
        <p:blipFill>
          <a:blip r:embed="rId8" cstate="print"/>
          <a:srcRect/>
          <a:stretch>
            <a:fillRect/>
          </a:stretch>
        </p:blipFill>
        <p:spPr bwMode="auto">
          <a:xfrm>
            <a:off x="228600" y="2514600"/>
            <a:ext cx="990600" cy="895350"/>
          </a:xfrm>
          <a:prstGeom prst="rect">
            <a:avLst/>
          </a:prstGeom>
          <a:noFill/>
        </p:spPr>
      </p:pic>
      <p:pic>
        <p:nvPicPr>
          <p:cNvPr id="106502" name="Picture 6" descr="buynow31"/>
          <p:cNvPicPr>
            <a:picLocks noChangeAspect="1" noChangeArrowheads="1"/>
          </p:cNvPicPr>
          <p:nvPr/>
        </p:nvPicPr>
        <p:blipFill>
          <a:blip r:embed="rId9" cstate="print"/>
          <a:srcRect/>
          <a:stretch>
            <a:fillRect/>
          </a:stretch>
        </p:blipFill>
        <p:spPr bwMode="auto">
          <a:xfrm>
            <a:off x="228600" y="4724400"/>
            <a:ext cx="1828800" cy="2438400"/>
          </a:xfrm>
          <a:prstGeom prst="rect">
            <a:avLst/>
          </a:prstGeom>
          <a:noFill/>
        </p:spPr>
      </p:pic>
      <p:pic>
        <p:nvPicPr>
          <p:cNvPr id="106506" name="Picture 10" descr="prevent11"/>
          <p:cNvPicPr>
            <a:picLocks noChangeAspect="1" noChangeArrowheads="1"/>
          </p:cNvPicPr>
          <p:nvPr/>
        </p:nvPicPr>
        <p:blipFill>
          <a:blip r:embed="rId10" cstate="print"/>
          <a:srcRect/>
          <a:stretch>
            <a:fillRect/>
          </a:stretch>
        </p:blipFill>
        <p:spPr bwMode="auto">
          <a:xfrm>
            <a:off x="7046913" y="4330700"/>
            <a:ext cx="1868487" cy="2867025"/>
          </a:xfrm>
          <a:prstGeom prst="rect">
            <a:avLst/>
          </a:prstGeom>
          <a:noFill/>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106499">
                                            <p:txEl>
                                              <p:pRg st="0" end="0"/>
                                            </p:txEl>
                                          </p:spTgt>
                                        </p:tgtEl>
                                        <p:attrNameLst>
                                          <p:attrName>style.visibility</p:attrName>
                                        </p:attrNameLst>
                                      </p:cBhvr>
                                      <p:to>
                                        <p:strVal val="visible"/>
                                      </p:to>
                                    </p:set>
                                    <p:anim calcmode="discrete" valueType="clr">
                                      <p:cBhvr override="childStyle">
                                        <p:cTn id="7" dur="80"/>
                                        <p:tgtEl>
                                          <p:spTgt spid="10649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06499">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06499">
                                            <p:txEl>
                                              <p:pRg st="0" end="0"/>
                                            </p:txEl>
                                          </p:spTgt>
                                        </p:tgtEl>
                                        <p:attrNameLst>
                                          <p:attrName>fill.type</p:attrName>
                                        </p:attrNameLst>
                                      </p:cBhvr>
                                      <p:to>
                                        <p:strVal val="solid"/>
                                      </p:to>
                                    </p:set>
                                  </p:childTnLst>
                                </p:cTn>
                              </p:par>
                              <p:par>
                                <p:cTn id="10" presetID="53" presetClass="entr" presetSubtype="0" fill="hold" nodeType="withEffect">
                                  <p:stCondLst>
                                    <p:cond delay="0"/>
                                  </p:stCondLst>
                                  <p:childTnLst>
                                    <p:set>
                                      <p:cBhvr>
                                        <p:cTn id="11" dur="1" fill="hold">
                                          <p:stCondLst>
                                            <p:cond delay="0"/>
                                          </p:stCondLst>
                                        </p:cTn>
                                        <p:tgtEl>
                                          <p:spTgt spid="106500"/>
                                        </p:tgtEl>
                                        <p:attrNameLst>
                                          <p:attrName>style.visibility</p:attrName>
                                        </p:attrNameLst>
                                      </p:cBhvr>
                                      <p:to>
                                        <p:strVal val="visible"/>
                                      </p:to>
                                    </p:set>
                                    <p:anim calcmode="lin" valueType="num">
                                      <p:cBhvr>
                                        <p:cTn id="12" dur="2000" fill="hold"/>
                                        <p:tgtEl>
                                          <p:spTgt spid="106500"/>
                                        </p:tgtEl>
                                        <p:attrNameLst>
                                          <p:attrName>ppt_w</p:attrName>
                                        </p:attrNameLst>
                                      </p:cBhvr>
                                      <p:tavLst>
                                        <p:tav tm="0">
                                          <p:val>
                                            <p:fltVal val="0"/>
                                          </p:val>
                                        </p:tav>
                                        <p:tav tm="100000">
                                          <p:val>
                                            <p:strVal val="#ppt_w"/>
                                          </p:val>
                                        </p:tav>
                                      </p:tavLst>
                                    </p:anim>
                                    <p:anim calcmode="lin" valueType="num">
                                      <p:cBhvr>
                                        <p:cTn id="13" dur="2000" fill="hold"/>
                                        <p:tgtEl>
                                          <p:spTgt spid="106500"/>
                                        </p:tgtEl>
                                        <p:attrNameLst>
                                          <p:attrName>ppt_h</p:attrName>
                                        </p:attrNameLst>
                                      </p:cBhvr>
                                      <p:tavLst>
                                        <p:tav tm="0">
                                          <p:val>
                                            <p:fltVal val="0"/>
                                          </p:val>
                                        </p:tav>
                                        <p:tav tm="100000">
                                          <p:val>
                                            <p:strVal val="#ppt_h"/>
                                          </p:val>
                                        </p:tav>
                                      </p:tavLst>
                                    </p:anim>
                                    <p:animEffect transition="in" filter="fade">
                                      <p:cBhvr>
                                        <p:cTn id="14" dur="2000"/>
                                        <p:tgtEl>
                                          <p:spTgt spid="106500"/>
                                        </p:tgtEl>
                                      </p:cBhvr>
                                    </p:animEffec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nodeType="clickEffect">
                                  <p:stCondLst>
                                    <p:cond delay="0"/>
                                  </p:stCondLst>
                                  <p:iterate type="lt">
                                    <p:tmPct val="50000"/>
                                  </p:iterate>
                                  <p:childTnLst>
                                    <p:set>
                                      <p:cBhvr>
                                        <p:cTn id="18" dur="1" fill="hold">
                                          <p:stCondLst>
                                            <p:cond delay="0"/>
                                          </p:stCondLst>
                                        </p:cTn>
                                        <p:tgtEl>
                                          <p:spTgt spid="106499">
                                            <p:txEl>
                                              <p:pRg st="1" end="1"/>
                                            </p:txEl>
                                          </p:spTgt>
                                        </p:tgtEl>
                                        <p:attrNameLst>
                                          <p:attrName>style.visibility</p:attrName>
                                        </p:attrNameLst>
                                      </p:cBhvr>
                                      <p:to>
                                        <p:strVal val="visible"/>
                                      </p:to>
                                    </p:set>
                                    <p:anim calcmode="discrete" valueType="clr">
                                      <p:cBhvr override="childStyle">
                                        <p:cTn id="19" dur="80"/>
                                        <p:tgtEl>
                                          <p:spTgt spid="10649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106499">
                                            <p:txEl>
                                              <p:pRg st="1" end="1"/>
                                            </p:txEl>
                                          </p:spTgt>
                                        </p:tgtEl>
                                        <p:attrNameLst>
                                          <p:attrName>fillcolor</p:attrName>
                                        </p:attrNameLst>
                                      </p:cBhvr>
                                      <p:tavLst>
                                        <p:tav tm="0">
                                          <p:val>
                                            <p:clrVal>
                                              <a:schemeClr val="accent2"/>
                                            </p:clrVal>
                                          </p:val>
                                        </p:tav>
                                        <p:tav tm="50000">
                                          <p:val>
                                            <p:clrVal>
                                              <a:schemeClr val="hlink"/>
                                            </p:clrVal>
                                          </p:val>
                                        </p:tav>
                                      </p:tavLst>
                                    </p:anim>
                                    <p:set>
                                      <p:cBhvr>
                                        <p:cTn id="21" dur="80"/>
                                        <p:tgtEl>
                                          <p:spTgt spid="106499">
                                            <p:txEl>
                                              <p:pRg st="1" end="1"/>
                                            </p:txEl>
                                          </p:spTgt>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27" presetClass="entr" presetSubtype="0" fill="hold" nodeType="clickEffect">
                                  <p:stCondLst>
                                    <p:cond delay="0"/>
                                  </p:stCondLst>
                                  <p:iterate type="lt">
                                    <p:tmPct val="50000"/>
                                  </p:iterate>
                                  <p:childTnLst>
                                    <p:set>
                                      <p:cBhvr>
                                        <p:cTn id="25" dur="1" fill="hold">
                                          <p:stCondLst>
                                            <p:cond delay="0"/>
                                          </p:stCondLst>
                                        </p:cTn>
                                        <p:tgtEl>
                                          <p:spTgt spid="106499">
                                            <p:txEl>
                                              <p:pRg st="3" end="3"/>
                                            </p:txEl>
                                          </p:spTgt>
                                        </p:tgtEl>
                                        <p:attrNameLst>
                                          <p:attrName>style.visibility</p:attrName>
                                        </p:attrNameLst>
                                      </p:cBhvr>
                                      <p:to>
                                        <p:strVal val="visible"/>
                                      </p:to>
                                    </p:set>
                                    <p:anim calcmode="discrete" valueType="clr">
                                      <p:cBhvr override="childStyle">
                                        <p:cTn id="26" dur="80"/>
                                        <p:tgtEl>
                                          <p:spTgt spid="106499">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106499">
                                            <p:txEl>
                                              <p:pRg st="3" end="3"/>
                                            </p:txEl>
                                          </p:spTgt>
                                        </p:tgtEl>
                                        <p:attrNameLst>
                                          <p:attrName>fillcolor</p:attrName>
                                        </p:attrNameLst>
                                      </p:cBhvr>
                                      <p:tavLst>
                                        <p:tav tm="0">
                                          <p:val>
                                            <p:clrVal>
                                              <a:schemeClr val="accent2"/>
                                            </p:clrVal>
                                          </p:val>
                                        </p:tav>
                                        <p:tav tm="50000">
                                          <p:val>
                                            <p:clrVal>
                                              <a:schemeClr val="hlink"/>
                                            </p:clrVal>
                                          </p:val>
                                        </p:tav>
                                      </p:tavLst>
                                    </p:anim>
                                    <p:set>
                                      <p:cBhvr>
                                        <p:cTn id="28" dur="80"/>
                                        <p:tgtEl>
                                          <p:spTgt spid="106499">
                                            <p:txEl>
                                              <p:pRg st="3" end="3"/>
                                            </p:txEl>
                                          </p:spTgt>
                                        </p:tgtEl>
                                        <p:attrNameLst>
                                          <p:attrName>fill.type</p:attrName>
                                        </p:attrNameLst>
                                      </p:cBhvr>
                                      <p:to>
                                        <p:strVal val="solid"/>
                                      </p:to>
                                    </p:set>
                                  </p:childTnLst>
                                </p:cTn>
                              </p:par>
                              <p:par>
                                <p:cTn id="29" presetID="53" presetClass="entr" presetSubtype="0" fill="hold" nodeType="withEffect">
                                  <p:stCondLst>
                                    <p:cond delay="0"/>
                                  </p:stCondLst>
                                  <p:childTnLst>
                                    <p:set>
                                      <p:cBhvr>
                                        <p:cTn id="30" dur="1" fill="hold">
                                          <p:stCondLst>
                                            <p:cond delay="0"/>
                                          </p:stCondLst>
                                        </p:cTn>
                                        <p:tgtEl>
                                          <p:spTgt spid="106506"/>
                                        </p:tgtEl>
                                        <p:attrNameLst>
                                          <p:attrName>style.visibility</p:attrName>
                                        </p:attrNameLst>
                                      </p:cBhvr>
                                      <p:to>
                                        <p:strVal val="visible"/>
                                      </p:to>
                                    </p:set>
                                    <p:anim calcmode="lin" valueType="num">
                                      <p:cBhvr>
                                        <p:cTn id="31" dur="2000" fill="hold"/>
                                        <p:tgtEl>
                                          <p:spTgt spid="106506"/>
                                        </p:tgtEl>
                                        <p:attrNameLst>
                                          <p:attrName>ppt_w</p:attrName>
                                        </p:attrNameLst>
                                      </p:cBhvr>
                                      <p:tavLst>
                                        <p:tav tm="0">
                                          <p:val>
                                            <p:fltVal val="0"/>
                                          </p:val>
                                        </p:tav>
                                        <p:tav tm="100000">
                                          <p:val>
                                            <p:strVal val="#ppt_w"/>
                                          </p:val>
                                        </p:tav>
                                      </p:tavLst>
                                    </p:anim>
                                    <p:anim calcmode="lin" valueType="num">
                                      <p:cBhvr>
                                        <p:cTn id="32" dur="2000" fill="hold"/>
                                        <p:tgtEl>
                                          <p:spTgt spid="106506"/>
                                        </p:tgtEl>
                                        <p:attrNameLst>
                                          <p:attrName>ppt_h</p:attrName>
                                        </p:attrNameLst>
                                      </p:cBhvr>
                                      <p:tavLst>
                                        <p:tav tm="0">
                                          <p:val>
                                            <p:fltVal val="0"/>
                                          </p:val>
                                        </p:tav>
                                        <p:tav tm="100000">
                                          <p:val>
                                            <p:strVal val="#ppt_h"/>
                                          </p:val>
                                        </p:tav>
                                      </p:tavLst>
                                    </p:anim>
                                    <p:animEffect transition="in" filter="fade">
                                      <p:cBhvr>
                                        <p:cTn id="33" dur="2000"/>
                                        <p:tgtEl>
                                          <p:spTgt spid="106506"/>
                                        </p:tgtEl>
                                      </p:cBhvr>
                                    </p:animEffect>
                                  </p:childTnLst>
                                </p:cTn>
                              </p:par>
                              <p:par>
                                <p:cTn id="34" presetID="53" presetClass="entr" presetSubtype="0" fill="hold" nodeType="withEffect">
                                  <p:stCondLst>
                                    <p:cond delay="0"/>
                                  </p:stCondLst>
                                  <p:childTnLst>
                                    <p:set>
                                      <p:cBhvr>
                                        <p:cTn id="35" dur="1" fill="hold">
                                          <p:stCondLst>
                                            <p:cond delay="0"/>
                                          </p:stCondLst>
                                        </p:cTn>
                                        <p:tgtEl>
                                          <p:spTgt spid="106502"/>
                                        </p:tgtEl>
                                        <p:attrNameLst>
                                          <p:attrName>style.visibility</p:attrName>
                                        </p:attrNameLst>
                                      </p:cBhvr>
                                      <p:to>
                                        <p:strVal val="visible"/>
                                      </p:to>
                                    </p:set>
                                    <p:anim calcmode="lin" valueType="num">
                                      <p:cBhvr>
                                        <p:cTn id="36" dur="2000" fill="hold"/>
                                        <p:tgtEl>
                                          <p:spTgt spid="106502"/>
                                        </p:tgtEl>
                                        <p:attrNameLst>
                                          <p:attrName>ppt_w</p:attrName>
                                        </p:attrNameLst>
                                      </p:cBhvr>
                                      <p:tavLst>
                                        <p:tav tm="0">
                                          <p:val>
                                            <p:fltVal val="0"/>
                                          </p:val>
                                        </p:tav>
                                        <p:tav tm="100000">
                                          <p:val>
                                            <p:strVal val="#ppt_w"/>
                                          </p:val>
                                        </p:tav>
                                      </p:tavLst>
                                    </p:anim>
                                    <p:anim calcmode="lin" valueType="num">
                                      <p:cBhvr>
                                        <p:cTn id="37" dur="2000" fill="hold"/>
                                        <p:tgtEl>
                                          <p:spTgt spid="106502"/>
                                        </p:tgtEl>
                                        <p:attrNameLst>
                                          <p:attrName>ppt_h</p:attrName>
                                        </p:attrNameLst>
                                      </p:cBhvr>
                                      <p:tavLst>
                                        <p:tav tm="0">
                                          <p:val>
                                            <p:fltVal val="0"/>
                                          </p:val>
                                        </p:tav>
                                        <p:tav tm="100000">
                                          <p:val>
                                            <p:strVal val="#ppt_h"/>
                                          </p:val>
                                        </p:tav>
                                      </p:tavLst>
                                    </p:anim>
                                    <p:animEffect transition="in" filter="fade">
                                      <p:cBhvr>
                                        <p:cTn id="38" dur="2000"/>
                                        <p:tgtEl>
                                          <p:spTgt spid="1065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1143000" y="-228600"/>
            <a:ext cx="7793038" cy="1462088"/>
          </a:xfrm>
        </p:spPr>
        <p:txBody>
          <a:bodyPr/>
          <a:lstStyle/>
          <a:p>
            <a:r>
              <a:rPr lang="en-US"/>
              <a:t>Summary</a:t>
            </a:r>
          </a:p>
        </p:txBody>
      </p:sp>
      <p:sp>
        <p:nvSpPr>
          <p:cNvPr id="107523" name="Rectangle 3"/>
          <p:cNvSpPr>
            <a:spLocks noGrp="1" noChangeArrowheads="1"/>
          </p:cNvSpPr>
          <p:nvPr>
            <p:ph type="body" idx="1"/>
          </p:nvPr>
        </p:nvSpPr>
        <p:spPr/>
        <p:txBody>
          <a:bodyPr/>
          <a:lstStyle/>
          <a:p>
            <a:pPr>
              <a:lnSpc>
                <a:spcPct val="80000"/>
              </a:lnSpc>
            </a:pPr>
            <a:r>
              <a:rPr lang="en-US" sz="2800">
                <a:latin typeface="Arial" charset="0"/>
              </a:rPr>
              <a:t>Changes in temp are detected by thermometer, which feeds info about the actual temp back to thermostat. </a:t>
            </a:r>
          </a:p>
          <a:p>
            <a:pPr>
              <a:lnSpc>
                <a:spcPct val="80000"/>
              </a:lnSpc>
            </a:pPr>
            <a:r>
              <a:rPr lang="en-US" sz="2800">
                <a:latin typeface="Arial" charset="0"/>
              </a:rPr>
              <a:t>Thermostat has been previously set to ideal (set point) value; thermostat compares actual value to set point value and sends signal to furnace.  </a:t>
            </a:r>
          </a:p>
          <a:p>
            <a:pPr>
              <a:lnSpc>
                <a:spcPct val="80000"/>
              </a:lnSpc>
            </a:pPr>
            <a:r>
              <a:rPr lang="en-US" sz="2800">
                <a:latin typeface="Arial" charset="0"/>
              </a:rPr>
              <a:t>Furnace fires up and changes the internal temp back toward set point.  </a:t>
            </a:r>
          </a:p>
          <a:p>
            <a:pPr>
              <a:lnSpc>
                <a:spcPct val="80000"/>
              </a:lnSpc>
            </a:pPr>
            <a:r>
              <a:rPr lang="en-US" sz="2800">
                <a:latin typeface="Arial" charset="0"/>
              </a:rPr>
              <a:t>(Furnace will shut down when thermostat determines actual temp is now higher than set point temp). </a:t>
            </a:r>
            <a:endParaRPr lang="en-US" sz="2000"/>
          </a:p>
        </p:txBody>
      </p:sp>
      <p:pic>
        <p:nvPicPr>
          <p:cNvPr id="107524" name="Picture 4" descr="thermostat">
            <a:hlinkClick r:id="rId4"/>
          </p:cNvPr>
          <p:cNvPicPr>
            <a:picLocks noChangeAspect="1" noChangeArrowheads="1"/>
          </p:cNvPicPr>
          <p:nvPr/>
        </p:nvPicPr>
        <p:blipFill>
          <a:blip r:embed="rId5" cstate="print"/>
          <a:srcRect/>
          <a:stretch>
            <a:fillRect/>
          </a:stretch>
        </p:blipFill>
        <p:spPr bwMode="auto">
          <a:xfrm>
            <a:off x="228600" y="3810000"/>
            <a:ext cx="990600" cy="895350"/>
          </a:xfrm>
          <a:prstGeom prst="rect">
            <a:avLst/>
          </a:prstGeom>
          <a:noFill/>
        </p:spPr>
      </p:pic>
      <p:pic>
        <p:nvPicPr>
          <p:cNvPr id="107525" name="Picture 5" descr="buynow31"/>
          <p:cNvPicPr>
            <a:picLocks noChangeAspect="1" noChangeArrowheads="1"/>
          </p:cNvPicPr>
          <p:nvPr/>
        </p:nvPicPr>
        <p:blipFill>
          <a:blip r:embed="rId6" cstate="print"/>
          <a:srcRect/>
          <a:stretch>
            <a:fillRect/>
          </a:stretch>
        </p:blipFill>
        <p:spPr bwMode="auto">
          <a:xfrm>
            <a:off x="304800" y="4038600"/>
            <a:ext cx="1828800" cy="2438400"/>
          </a:xfrm>
          <a:prstGeom prst="rect">
            <a:avLst/>
          </a:prstGeom>
          <a:noFill/>
        </p:spPr>
      </p:pic>
      <p:pic>
        <p:nvPicPr>
          <p:cNvPr id="107526" name="Picture 6" descr="thermometer">
            <a:hlinkClick r:id="rId7"/>
          </p:cNvPr>
          <p:cNvPicPr>
            <a:picLocks noChangeAspect="1" noChangeArrowheads="1"/>
          </p:cNvPicPr>
          <p:nvPr/>
        </p:nvPicPr>
        <p:blipFill>
          <a:blip r:embed="rId8" cstate="print"/>
          <a:srcRect/>
          <a:stretch>
            <a:fillRect/>
          </a:stretch>
        </p:blipFill>
        <p:spPr bwMode="auto">
          <a:xfrm>
            <a:off x="381000" y="2438400"/>
            <a:ext cx="644525" cy="1066800"/>
          </a:xfrm>
          <a:prstGeom prst="rect">
            <a:avLst/>
          </a:prstGeom>
          <a:noFill/>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107523">
                                            <p:txEl>
                                              <p:pRg st="0" end="0"/>
                                            </p:txEl>
                                          </p:spTgt>
                                        </p:tgtEl>
                                        <p:attrNameLst>
                                          <p:attrName>style.visibility</p:attrName>
                                        </p:attrNameLst>
                                      </p:cBhvr>
                                      <p:to>
                                        <p:strVal val="visible"/>
                                      </p:to>
                                    </p:set>
                                    <p:anim calcmode="discrete" valueType="clr">
                                      <p:cBhvr override="childStyle">
                                        <p:cTn id="7" dur="80"/>
                                        <p:tgtEl>
                                          <p:spTgt spid="10752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0752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07523">
                                            <p:txEl>
                                              <p:pRg st="0" end="0"/>
                                            </p:txEl>
                                          </p:spTgt>
                                        </p:tgtEl>
                                        <p:attrNameLst>
                                          <p:attrName>fill.type</p:attrName>
                                        </p:attrNameLst>
                                      </p:cBhvr>
                                      <p:to>
                                        <p:strVal val="solid"/>
                                      </p:to>
                                    </p:set>
                                  </p:childTnLst>
                                </p:cTn>
                              </p:par>
                              <p:par>
                                <p:cTn id="10" presetID="53" presetClass="entr" presetSubtype="0" fill="hold" nodeType="withEffect">
                                  <p:stCondLst>
                                    <p:cond delay="0"/>
                                  </p:stCondLst>
                                  <p:childTnLst>
                                    <p:set>
                                      <p:cBhvr>
                                        <p:cTn id="11" dur="1" fill="hold">
                                          <p:stCondLst>
                                            <p:cond delay="0"/>
                                          </p:stCondLst>
                                        </p:cTn>
                                        <p:tgtEl>
                                          <p:spTgt spid="107526"/>
                                        </p:tgtEl>
                                        <p:attrNameLst>
                                          <p:attrName>style.visibility</p:attrName>
                                        </p:attrNameLst>
                                      </p:cBhvr>
                                      <p:to>
                                        <p:strVal val="visible"/>
                                      </p:to>
                                    </p:set>
                                    <p:anim calcmode="lin" valueType="num">
                                      <p:cBhvr>
                                        <p:cTn id="12" dur="2000" fill="hold"/>
                                        <p:tgtEl>
                                          <p:spTgt spid="107526"/>
                                        </p:tgtEl>
                                        <p:attrNameLst>
                                          <p:attrName>ppt_w</p:attrName>
                                        </p:attrNameLst>
                                      </p:cBhvr>
                                      <p:tavLst>
                                        <p:tav tm="0">
                                          <p:val>
                                            <p:fltVal val="0"/>
                                          </p:val>
                                        </p:tav>
                                        <p:tav tm="100000">
                                          <p:val>
                                            <p:strVal val="#ppt_w"/>
                                          </p:val>
                                        </p:tav>
                                      </p:tavLst>
                                    </p:anim>
                                    <p:anim calcmode="lin" valueType="num">
                                      <p:cBhvr>
                                        <p:cTn id="13" dur="2000" fill="hold"/>
                                        <p:tgtEl>
                                          <p:spTgt spid="107526"/>
                                        </p:tgtEl>
                                        <p:attrNameLst>
                                          <p:attrName>ppt_h</p:attrName>
                                        </p:attrNameLst>
                                      </p:cBhvr>
                                      <p:tavLst>
                                        <p:tav tm="0">
                                          <p:val>
                                            <p:fltVal val="0"/>
                                          </p:val>
                                        </p:tav>
                                        <p:tav tm="100000">
                                          <p:val>
                                            <p:strVal val="#ppt_h"/>
                                          </p:val>
                                        </p:tav>
                                      </p:tavLst>
                                    </p:anim>
                                    <p:animEffect transition="in" filter="fade">
                                      <p:cBhvr>
                                        <p:cTn id="14" dur="2000"/>
                                        <p:tgtEl>
                                          <p:spTgt spid="107526"/>
                                        </p:tgtEl>
                                      </p:cBhvr>
                                    </p:animEffec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nodeType="clickEffect">
                                  <p:stCondLst>
                                    <p:cond delay="0"/>
                                  </p:stCondLst>
                                  <p:iterate type="lt">
                                    <p:tmPct val="50000"/>
                                  </p:iterate>
                                  <p:childTnLst>
                                    <p:set>
                                      <p:cBhvr>
                                        <p:cTn id="18" dur="1" fill="hold">
                                          <p:stCondLst>
                                            <p:cond delay="0"/>
                                          </p:stCondLst>
                                        </p:cTn>
                                        <p:tgtEl>
                                          <p:spTgt spid="107523">
                                            <p:txEl>
                                              <p:pRg st="1" end="1"/>
                                            </p:txEl>
                                          </p:spTgt>
                                        </p:tgtEl>
                                        <p:attrNameLst>
                                          <p:attrName>style.visibility</p:attrName>
                                        </p:attrNameLst>
                                      </p:cBhvr>
                                      <p:to>
                                        <p:strVal val="visible"/>
                                      </p:to>
                                    </p:set>
                                    <p:anim calcmode="discrete" valueType="clr">
                                      <p:cBhvr override="childStyle">
                                        <p:cTn id="19" dur="80"/>
                                        <p:tgtEl>
                                          <p:spTgt spid="10752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107523">
                                            <p:txEl>
                                              <p:pRg st="1" end="1"/>
                                            </p:txEl>
                                          </p:spTgt>
                                        </p:tgtEl>
                                        <p:attrNameLst>
                                          <p:attrName>fillcolor</p:attrName>
                                        </p:attrNameLst>
                                      </p:cBhvr>
                                      <p:tavLst>
                                        <p:tav tm="0">
                                          <p:val>
                                            <p:clrVal>
                                              <a:schemeClr val="accent2"/>
                                            </p:clrVal>
                                          </p:val>
                                        </p:tav>
                                        <p:tav tm="50000">
                                          <p:val>
                                            <p:clrVal>
                                              <a:schemeClr val="hlink"/>
                                            </p:clrVal>
                                          </p:val>
                                        </p:tav>
                                      </p:tavLst>
                                    </p:anim>
                                    <p:set>
                                      <p:cBhvr>
                                        <p:cTn id="21" dur="80"/>
                                        <p:tgtEl>
                                          <p:spTgt spid="107523">
                                            <p:txEl>
                                              <p:pRg st="1" end="1"/>
                                            </p:txEl>
                                          </p:spTgt>
                                        </p:tgtEl>
                                        <p:attrNameLst>
                                          <p:attrName>fill.type</p:attrName>
                                        </p:attrNameLst>
                                      </p:cBhvr>
                                      <p:to>
                                        <p:strVal val="solid"/>
                                      </p:to>
                                    </p:set>
                                  </p:childTnLst>
                                </p:cTn>
                              </p:par>
                              <p:par>
                                <p:cTn id="22" presetID="53" presetClass="entr" presetSubtype="0" fill="hold" nodeType="withEffect">
                                  <p:stCondLst>
                                    <p:cond delay="0"/>
                                  </p:stCondLst>
                                  <p:childTnLst>
                                    <p:set>
                                      <p:cBhvr>
                                        <p:cTn id="23" dur="1" fill="hold">
                                          <p:stCondLst>
                                            <p:cond delay="0"/>
                                          </p:stCondLst>
                                        </p:cTn>
                                        <p:tgtEl>
                                          <p:spTgt spid="107524"/>
                                        </p:tgtEl>
                                        <p:attrNameLst>
                                          <p:attrName>style.visibility</p:attrName>
                                        </p:attrNameLst>
                                      </p:cBhvr>
                                      <p:to>
                                        <p:strVal val="visible"/>
                                      </p:to>
                                    </p:set>
                                    <p:anim calcmode="lin" valueType="num">
                                      <p:cBhvr>
                                        <p:cTn id="24" dur="2000" fill="hold"/>
                                        <p:tgtEl>
                                          <p:spTgt spid="107524"/>
                                        </p:tgtEl>
                                        <p:attrNameLst>
                                          <p:attrName>ppt_w</p:attrName>
                                        </p:attrNameLst>
                                      </p:cBhvr>
                                      <p:tavLst>
                                        <p:tav tm="0">
                                          <p:val>
                                            <p:fltVal val="0"/>
                                          </p:val>
                                        </p:tav>
                                        <p:tav tm="100000">
                                          <p:val>
                                            <p:strVal val="#ppt_w"/>
                                          </p:val>
                                        </p:tav>
                                      </p:tavLst>
                                    </p:anim>
                                    <p:anim calcmode="lin" valueType="num">
                                      <p:cBhvr>
                                        <p:cTn id="25" dur="2000" fill="hold"/>
                                        <p:tgtEl>
                                          <p:spTgt spid="107524"/>
                                        </p:tgtEl>
                                        <p:attrNameLst>
                                          <p:attrName>ppt_h</p:attrName>
                                        </p:attrNameLst>
                                      </p:cBhvr>
                                      <p:tavLst>
                                        <p:tav tm="0">
                                          <p:val>
                                            <p:fltVal val="0"/>
                                          </p:val>
                                        </p:tav>
                                        <p:tav tm="100000">
                                          <p:val>
                                            <p:strVal val="#ppt_h"/>
                                          </p:val>
                                        </p:tav>
                                      </p:tavLst>
                                    </p:anim>
                                    <p:animEffect transition="in" filter="fade">
                                      <p:cBhvr>
                                        <p:cTn id="26" dur="2000"/>
                                        <p:tgtEl>
                                          <p:spTgt spid="107524"/>
                                        </p:tgtEl>
                                      </p:cBhvr>
                                    </p:animEffect>
                                  </p:childTnLst>
                                </p:cTn>
                              </p:par>
                            </p:childTnLst>
                          </p:cTn>
                        </p:par>
                      </p:childTnLst>
                    </p:cTn>
                  </p:par>
                  <p:par>
                    <p:cTn id="27" fill="hold">
                      <p:stCondLst>
                        <p:cond delay="indefinite"/>
                      </p:stCondLst>
                      <p:childTnLst>
                        <p:par>
                          <p:cTn id="28" fill="hold">
                            <p:stCondLst>
                              <p:cond delay="0"/>
                            </p:stCondLst>
                            <p:childTnLst>
                              <p:par>
                                <p:cTn id="29" presetID="27" presetClass="entr" presetSubtype="0" fill="hold" nodeType="clickEffect">
                                  <p:stCondLst>
                                    <p:cond delay="0"/>
                                  </p:stCondLst>
                                  <p:iterate type="lt">
                                    <p:tmPct val="50000"/>
                                  </p:iterate>
                                  <p:childTnLst>
                                    <p:set>
                                      <p:cBhvr>
                                        <p:cTn id="30" dur="1" fill="hold">
                                          <p:stCondLst>
                                            <p:cond delay="0"/>
                                          </p:stCondLst>
                                        </p:cTn>
                                        <p:tgtEl>
                                          <p:spTgt spid="107523">
                                            <p:txEl>
                                              <p:pRg st="2" end="2"/>
                                            </p:txEl>
                                          </p:spTgt>
                                        </p:tgtEl>
                                        <p:attrNameLst>
                                          <p:attrName>style.visibility</p:attrName>
                                        </p:attrNameLst>
                                      </p:cBhvr>
                                      <p:to>
                                        <p:strVal val="visible"/>
                                      </p:to>
                                    </p:set>
                                    <p:anim calcmode="discrete" valueType="clr">
                                      <p:cBhvr override="childStyle">
                                        <p:cTn id="31" dur="80"/>
                                        <p:tgtEl>
                                          <p:spTgt spid="10752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2" dur="80"/>
                                        <p:tgtEl>
                                          <p:spTgt spid="107523">
                                            <p:txEl>
                                              <p:pRg st="2" end="2"/>
                                            </p:txEl>
                                          </p:spTgt>
                                        </p:tgtEl>
                                        <p:attrNameLst>
                                          <p:attrName>fillcolor</p:attrName>
                                        </p:attrNameLst>
                                      </p:cBhvr>
                                      <p:tavLst>
                                        <p:tav tm="0">
                                          <p:val>
                                            <p:clrVal>
                                              <a:schemeClr val="accent2"/>
                                            </p:clrVal>
                                          </p:val>
                                        </p:tav>
                                        <p:tav tm="50000">
                                          <p:val>
                                            <p:clrVal>
                                              <a:schemeClr val="hlink"/>
                                            </p:clrVal>
                                          </p:val>
                                        </p:tav>
                                      </p:tavLst>
                                    </p:anim>
                                    <p:set>
                                      <p:cBhvr>
                                        <p:cTn id="33" dur="80"/>
                                        <p:tgtEl>
                                          <p:spTgt spid="107523">
                                            <p:txEl>
                                              <p:pRg st="2" end="2"/>
                                            </p:txEl>
                                          </p:spTgt>
                                        </p:tgtEl>
                                        <p:attrNameLst>
                                          <p:attrName>fill.type</p:attrName>
                                        </p:attrNameLst>
                                      </p:cBhvr>
                                      <p:to>
                                        <p:strVal val="solid"/>
                                      </p:to>
                                    </p:set>
                                  </p:childTnLst>
                                </p:cTn>
                              </p:par>
                              <p:par>
                                <p:cTn id="34" presetID="53" presetClass="entr" presetSubtype="0" fill="hold" nodeType="withEffect">
                                  <p:stCondLst>
                                    <p:cond delay="0"/>
                                  </p:stCondLst>
                                  <p:childTnLst>
                                    <p:set>
                                      <p:cBhvr>
                                        <p:cTn id="35" dur="1" fill="hold">
                                          <p:stCondLst>
                                            <p:cond delay="0"/>
                                          </p:stCondLst>
                                        </p:cTn>
                                        <p:tgtEl>
                                          <p:spTgt spid="107525"/>
                                        </p:tgtEl>
                                        <p:attrNameLst>
                                          <p:attrName>style.visibility</p:attrName>
                                        </p:attrNameLst>
                                      </p:cBhvr>
                                      <p:to>
                                        <p:strVal val="visible"/>
                                      </p:to>
                                    </p:set>
                                    <p:anim calcmode="lin" valueType="num">
                                      <p:cBhvr>
                                        <p:cTn id="36" dur="2000" fill="hold"/>
                                        <p:tgtEl>
                                          <p:spTgt spid="107525"/>
                                        </p:tgtEl>
                                        <p:attrNameLst>
                                          <p:attrName>ppt_w</p:attrName>
                                        </p:attrNameLst>
                                      </p:cBhvr>
                                      <p:tavLst>
                                        <p:tav tm="0">
                                          <p:val>
                                            <p:fltVal val="0"/>
                                          </p:val>
                                        </p:tav>
                                        <p:tav tm="100000">
                                          <p:val>
                                            <p:strVal val="#ppt_w"/>
                                          </p:val>
                                        </p:tav>
                                      </p:tavLst>
                                    </p:anim>
                                    <p:anim calcmode="lin" valueType="num">
                                      <p:cBhvr>
                                        <p:cTn id="37" dur="2000" fill="hold"/>
                                        <p:tgtEl>
                                          <p:spTgt spid="107525"/>
                                        </p:tgtEl>
                                        <p:attrNameLst>
                                          <p:attrName>ppt_h</p:attrName>
                                        </p:attrNameLst>
                                      </p:cBhvr>
                                      <p:tavLst>
                                        <p:tav tm="0">
                                          <p:val>
                                            <p:fltVal val="0"/>
                                          </p:val>
                                        </p:tav>
                                        <p:tav tm="100000">
                                          <p:val>
                                            <p:strVal val="#ppt_h"/>
                                          </p:val>
                                        </p:tav>
                                      </p:tavLst>
                                    </p:anim>
                                    <p:animEffect transition="in" filter="fade">
                                      <p:cBhvr>
                                        <p:cTn id="38" dur="2000"/>
                                        <p:tgtEl>
                                          <p:spTgt spid="107525"/>
                                        </p:tgtEl>
                                      </p:cBhvr>
                                    </p:animEffect>
                                  </p:childTnLst>
                                </p:cTn>
                              </p:par>
                            </p:childTnLst>
                          </p:cTn>
                        </p:par>
                      </p:childTnLst>
                    </p:cTn>
                  </p:par>
                  <p:par>
                    <p:cTn id="39" fill="hold">
                      <p:stCondLst>
                        <p:cond delay="indefinite"/>
                      </p:stCondLst>
                      <p:childTnLst>
                        <p:par>
                          <p:cTn id="40" fill="hold">
                            <p:stCondLst>
                              <p:cond delay="0"/>
                            </p:stCondLst>
                            <p:childTnLst>
                              <p:par>
                                <p:cTn id="41" presetID="27" presetClass="entr" presetSubtype="0" fill="hold" nodeType="clickEffect">
                                  <p:stCondLst>
                                    <p:cond delay="0"/>
                                  </p:stCondLst>
                                  <p:iterate type="lt">
                                    <p:tmPct val="50000"/>
                                  </p:iterate>
                                  <p:childTnLst>
                                    <p:set>
                                      <p:cBhvr>
                                        <p:cTn id="42" dur="1" fill="hold">
                                          <p:stCondLst>
                                            <p:cond delay="0"/>
                                          </p:stCondLst>
                                        </p:cTn>
                                        <p:tgtEl>
                                          <p:spTgt spid="107523">
                                            <p:txEl>
                                              <p:pRg st="3" end="3"/>
                                            </p:txEl>
                                          </p:spTgt>
                                        </p:tgtEl>
                                        <p:attrNameLst>
                                          <p:attrName>style.visibility</p:attrName>
                                        </p:attrNameLst>
                                      </p:cBhvr>
                                      <p:to>
                                        <p:strVal val="visible"/>
                                      </p:to>
                                    </p:set>
                                    <p:anim calcmode="discrete" valueType="clr">
                                      <p:cBhvr override="childStyle">
                                        <p:cTn id="43" dur="80"/>
                                        <p:tgtEl>
                                          <p:spTgt spid="10752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4" dur="80"/>
                                        <p:tgtEl>
                                          <p:spTgt spid="107523">
                                            <p:txEl>
                                              <p:pRg st="3" end="3"/>
                                            </p:txEl>
                                          </p:spTgt>
                                        </p:tgtEl>
                                        <p:attrNameLst>
                                          <p:attrName>fillcolor</p:attrName>
                                        </p:attrNameLst>
                                      </p:cBhvr>
                                      <p:tavLst>
                                        <p:tav tm="0">
                                          <p:val>
                                            <p:clrVal>
                                              <a:schemeClr val="accent2"/>
                                            </p:clrVal>
                                          </p:val>
                                        </p:tav>
                                        <p:tav tm="50000">
                                          <p:val>
                                            <p:clrVal>
                                              <a:schemeClr val="hlink"/>
                                            </p:clrVal>
                                          </p:val>
                                        </p:tav>
                                      </p:tavLst>
                                    </p:anim>
                                    <p:set>
                                      <p:cBhvr>
                                        <p:cTn id="45" dur="80"/>
                                        <p:tgtEl>
                                          <p:spTgt spid="107523">
                                            <p:txEl>
                                              <p:pRg st="3" end="3"/>
                                            </p:txEl>
                                          </p:spTgt>
                                        </p:tgtEl>
                                        <p:attrNameLst>
                                          <p:attrName>fill.type</p:attrName>
                                        </p:attrNameLst>
                                      </p:cBhvr>
                                      <p:to>
                                        <p:strVal val="solid"/>
                                      </p:to>
                                    </p:set>
                                  </p:childTnLst>
                                </p:cTn>
                              </p:par>
                              <p:par>
                                <p:cTn id="46" presetID="53" presetClass="exit" presetSubtype="0" fill="hold" nodeType="withEffect">
                                  <p:stCondLst>
                                    <p:cond delay="0"/>
                                  </p:stCondLst>
                                  <p:childTnLst>
                                    <p:anim calcmode="lin" valueType="num">
                                      <p:cBhvr>
                                        <p:cTn id="47" dur="2000"/>
                                        <p:tgtEl>
                                          <p:spTgt spid="107525"/>
                                        </p:tgtEl>
                                        <p:attrNameLst>
                                          <p:attrName>ppt_w</p:attrName>
                                        </p:attrNameLst>
                                      </p:cBhvr>
                                      <p:tavLst>
                                        <p:tav tm="0">
                                          <p:val>
                                            <p:strVal val="ppt_w"/>
                                          </p:val>
                                        </p:tav>
                                        <p:tav tm="100000">
                                          <p:val>
                                            <p:fltVal val="0"/>
                                          </p:val>
                                        </p:tav>
                                      </p:tavLst>
                                    </p:anim>
                                    <p:anim calcmode="lin" valueType="num">
                                      <p:cBhvr>
                                        <p:cTn id="48" dur="2000"/>
                                        <p:tgtEl>
                                          <p:spTgt spid="107525"/>
                                        </p:tgtEl>
                                        <p:attrNameLst>
                                          <p:attrName>ppt_h</p:attrName>
                                        </p:attrNameLst>
                                      </p:cBhvr>
                                      <p:tavLst>
                                        <p:tav tm="0">
                                          <p:val>
                                            <p:strVal val="ppt_h"/>
                                          </p:val>
                                        </p:tav>
                                        <p:tav tm="100000">
                                          <p:val>
                                            <p:fltVal val="0"/>
                                          </p:val>
                                        </p:tav>
                                      </p:tavLst>
                                    </p:anim>
                                    <p:animEffect transition="out" filter="fade">
                                      <p:cBhvr>
                                        <p:cTn id="49" dur="2000"/>
                                        <p:tgtEl>
                                          <p:spTgt spid="107525"/>
                                        </p:tgtEl>
                                      </p:cBhvr>
                                    </p:animEffect>
                                    <p:set>
                                      <p:cBhvr>
                                        <p:cTn id="50" dur="1" fill="hold">
                                          <p:stCondLst>
                                            <p:cond delay="1999"/>
                                          </p:stCondLst>
                                        </p:cTn>
                                        <p:tgtEl>
                                          <p:spTgt spid="1075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1150938" y="214313"/>
            <a:ext cx="7793037" cy="1157287"/>
          </a:xfrm>
        </p:spPr>
        <p:txBody>
          <a:bodyPr/>
          <a:lstStyle/>
          <a:p>
            <a:r>
              <a:rPr lang="en-US"/>
              <a:t>Negative Feedback</a:t>
            </a:r>
          </a:p>
        </p:txBody>
      </p:sp>
      <p:sp>
        <p:nvSpPr>
          <p:cNvPr id="110595" name="Rectangle 3"/>
          <p:cNvSpPr>
            <a:spLocks noGrp="1" noChangeArrowheads="1"/>
          </p:cNvSpPr>
          <p:nvPr>
            <p:ph type="body" idx="1"/>
          </p:nvPr>
        </p:nvSpPr>
        <p:spPr/>
        <p:txBody>
          <a:bodyPr/>
          <a:lstStyle/>
          <a:p>
            <a:pPr>
              <a:lnSpc>
                <a:spcPct val="90000"/>
              </a:lnSpc>
            </a:pPr>
            <a:r>
              <a:rPr lang="en-US" sz="2400">
                <a:hlinkClick r:id="rId4" tooltip="Look up &quot;negative feedback&quot; on Answers.com"/>
              </a:rPr>
              <a:t>Negative feedback</a:t>
            </a:r>
            <a:r>
              <a:rPr lang="en-US" sz="2400"/>
              <a:t/>
            </a:r>
            <a:br>
              <a:rPr lang="en-US" sz="2400"/>
            </a:br>
            <a:r>
              <a:rPr lang="en-US" sz="2400"/>
              <a:t>Occurs when feedback (from sensor to integrator) results in a reversal of the direction of change.</a:t>
            </a:r>
            <a:br>
              <a:rPr lang="en-US" sz="2400"/>
            </a:br>
            <a:endParaRPr lang="en-US" sz="2400"/>
          </a:p>
          <a:p>
            <a:pPr>
              <a:lnSpc>
                <a:spcPct val="90000"/>
              </a:lnSpc>
            </a:pPr>
            <a:r>
              <a:rPr lang="en-US" sz="2400">
                <a:solidFill>
                  <a:schemeClr val="hlink"/>
                </a:solidFill>
              </a:rPr>
              <a:t>An example: </a:t>
            </a:r>
            <a:r>
              <a:rPr lang="en-US" sz="2400"/>
              <a:t> thermostat's response causes temperature decrease to reverse and become a temperature increase.</a:t>
            </a:r>
            <a:br>
              <a:rPr lang="en-US" sz="2400"/>
            </a:br>
            <a:endParaRPr lang="en-US" sz="2400"/>
          </a:p>
          <a:p>
            <a:pPr>
              <a:lnSpc>
                <a:spcPct val="90000"/>
              </a:lnSpc>
            </a:pPr>
            <a:r>
              <a:rPr lang="en-US" sz="2400"/>
              <a:t>Negative feedback tends to stabilize a system, correcting deviations from the set point.</a:t>
            </a:r>
            <a:br>
              <a:rPr lang="en-US" sz="2400"/>
            </a:br>
            <a:endParaRPr lang="en-US" sz="2400"/>
          </a:p>
        </p:txBody>
      </p:sp>
      <p:pic>
        <p:nvPicPr>
          <p:cNvPr id="110597" name="Picture 5" descr="DownArrowUpArrow_L">
            <a:hlinkClick r:id="rId5"/>
          </p:cNvPr>
          <p:cNvPicPr>
            <a:picLocks noChangeAspect="1" noChangeArrowheads="1"/>
          </p:cNvPicPr>
          <p:nvPr/>
        </p:nvPicPr>
        <p:blipFill>
          <a:blip r:embed="rId6" cstate="print">
            <a:clrChange>
              <a:clrFrom>
                <a:srgbClr val="FEFEFE"/>
              </a:clrFrom>
              <a:clrTo>
                <a:srgbClr val="FEFEFE">
                  <a:alpha val="0"/>
                </a:srgbClr>
              </a:clrTo>
            </a:clrChange>
          </a:blip>
          <a:srcRect/>
          <a:stretch>
            <a:fillRect/>
          </a:stretch>
        </p:blipFill>
        <p:spPr bwMode="auto">
          <a:xfrm>
            <a:off x="0" y="2895600"/>
            <a:ext cx="1524000" cy="1524000"/>
          </a:xfrm>
          <a:prstGeom prst="rect">
            <a:avLst/>
          </a:prstGeom>
          <a:noFill/>
        </p:spPr>
      </p:pic>
      <p:pic>
        <p:nvPicPr>
          <p:cNvPr id="110599" name="Picture 7" descr="Conversation is like a Teeter Totter"/>
          <p:cNvPicPr>
            <a:picLocks noChangeAspect="1" noChangeArrowheads="1" noCrop="1"/>
          </p:cNvPicPr>
          <p:nvPr/>
        </p:nvPicPr>
        <p:blipFill>
          <a:blip r:embed="rId7" cstate="print"/>
          <a:srcRect/>
          <a:stretch>
            <a:fillRect/>
          </a:stretch>
        </p:blipFill>
        <p:spPr bwMode="auto">
          <a:xfrm>
            <a:off x="2971800" y="5102225"/>
            <a:ext cx="2667000" cy="1755775"/>
          </a:xfrm>
          <a:prstGeom prst="rect">
            <a:avLst/>
          </a:prstGeom>
          <a:noFill/>
        </p:spPr>
      </p:pic>
      <p:pic>
        <p:nvPicPr>
          <p:cNvPr id="110601" name="Picture 9" descr="TeeterTotter">
            <a:hlinkClick r:id="rId8"/>
          </p:cNvPr>
          <p:cNvPicPr>
            <a:picLocks noChangeAspect="1" noChangeArrowheads="1"/>
          </p:cNvPicPr>
          <p:nvPr/>
        </p:nvPicPr>
        <p:blipFill>
          <a:blip r:embed="rId9" cstate="print">
            <a:clrChange>
              <a:clrFrom>
                <a:srgbClr val="FFFEFC"/>
              </a:clrFrom>
              <a:clrTo>
                <a:srgbClr val="FFFEFC">
                  <a:alpha val="0"/>
                </a:srgbClr>
              </a:clrTo>
            </a:clrChange>
          </a:blip>
          <a:srcRect/>
          <a:stretch>
            <a:fillRect/>
          </a:stretch>
        </p:blipFill>
        <p:spPr bwMode="auto">
          <a:xfrm>
            <a:off x="2895600" y="5140325"/>
            <a:ext cx="2743200" cy="1717675"/>
          </a:xfrm>
          <a:prstGeom prst="rect">
            <a:avLst/>
          </a:prstGeom>
          <a:noFill/>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110595">
                                            <p:txEl>
                                              <p:pRg st="0" end="0"/>
                                            </p:txEl>
                                          </p:spTgt>
                                        </p:tgtEl>
                                        <p:attrNameLst>
                                          <p:attrName>style.visibility</p:attrName>
                                        </p:attrNameLst>
                                      </p:cBhvr>
                                      <p:to>
                                        <p:strVal val="visible"/>
                                      </p:to>
                                    </p:set>
                                    <p:anim calcmode="discrete" valueType="clr">
                                      <p:cBhvr override="childStyle">
                                        <p:cTn id="7" dur="80"/>
                                        <p:tgtEl>
                                          <p:spTgt spid="11059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10595">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10595">
                                            <p:txEl>
                                              <p:pRg st="0" end="0"/>
                                            </p:txEl>
                                          </p:spTgt>
                                        </p:tgtEl>
                                        <p:attrNameLst>
                                          <p:attrName>fill.type</p:attrName>
                                        </p:attrNameLst>
                                      </p:cBhvr>
                                      <p:to>
                                        <p:strVal val="solid"/>
                                      </p:to>
                                    </p:set>
                                  </p:childTnLst>
                                </p:cTn>
                              </p:par>
                            </p:childTnLst>
                          </p:cTn>
                        </p:par>
                        <p:par>
                          <p:cTn id="10" fill="hold">
                            <p:stCondLst>
                              <p:cond delay="4080"/>
                            </p:stCondLst>
                            <p:childTnLst>
                              <p:par>
                                <p:cTn id="11" presetID="53" presetClass="entr" presetSubtype="0" fill="hold" nodeType="afterEffect">
                                  <p:stCondLst>
                                    <p:cond delay="0"/>
                                  </p:stCondLst>
                                  <p:childTnLst>
                                    <p:set>
                                      <p:cBhvr>
                                        <p:cTn id="12" dur="1" fill="hold">
                                          <p:stCondLst>
                                            <p:cond delay="0"/>
                                          </p:stCondLst>
                                        </p:cTn>
                                        <p:tgtEl>
                                          <p:spTgt spid="110597"/>
                                        </p:tgtEl>
                                        <p:attrNameLst>
                                          <p:attrName>style.visibility</p:attrName>
                                        </p:attrNameLst>
                                      </p:cBhvr>
                                      <p:to>
                                        <p:strVal val="visible"/>
                                      </p:to>
                                    </p:set>
                                    <p:anim calcmode="lin" valueType="num">
                                      <p:cBhvr>
                                        <p:cTn id="13" dur="1000" fill="hold"/>
                                        <p:tgtEl>
                                          <p:spTgt spid="110597"/>
                                        </p:tgtEl>
                                        <p:attrNameLst>
                                          <p:attrName>ppt_w</p:attrName>
                                        </p:attrNameLst>
                                      </p:cBhvr>
                                      <p:tavLst>
                                        <p:tav tm="0">
                                          <p:val>
                                            <p:fltVal val="0"/>
                                          </p:val>
                                        </p:tav>
                                        <p:tav tm="100000">
                                          <p:val>
                                            <p:strVal val="#ppt_w"/>
                                          </p:val>
                                        </p:tav>
                                      </p:tavLst>
                                    </p:anim>
                                    <p:anim calcmode="lin" valueType="num">
                                      <p:cBhvr>
                                        <p:cTn id="14" dur="1000" fill="hold"/>
                                        <p:tgtEl>
                                          <p:spTgt spid="110597"/>
                                        </p:tgtEl>
                                        <p:attrNameLst>
                                          <p:attrName>ppt_h</p:attrName>
                                        </p:attrNameLst>
                                      </p:cBhvr>
                                      <p:tavLst>
                                        <p:tav tm="0">
                                          <p:val>
                                            <p:fltVal val="0"/>
                                          </p:val>
                                        </p:tav>
                                        <p:tav tm="100000">
                                          <p:val>
                                            <p:strVal val="#ppt_h"/>
                                          </p:val>
                                        </p:tav>
                                      </p:tavLst>
                                    </p:anim>
                                    <p:animEffect transition="in" filter="fade">
                                      <p:cBhvr>
                                        <p:cTn id="15" dur="1000"/>
                                        <p:tgtEl>
                                          <p:spTgt spid="110597"/>
                                        </p:tgtEl>
                                      </p:cBhvr>
                                    </p:animEffect>
                                  </p:childTnLst>
                                </p:cTn>
                              </p:par>
                            </p:childTnLst>
                          </p:cTn>
                        </p:par>
                        <p:par>
                          <p:cTn id="16" fill="hold">
                            <p:stCondLst>
                              <p:cond delay="5080"/>
                            </p:stCondLst>
                            <p:childTnLst>
                              <p:par>
                                <p:cTn id="17" presetID="27" presetClass="entr" presetSubtype="0" fill="hold" nodeType="afterEffect">
                                  <p:stCondLst>
                                    <p:cond delay="500"/>
                                  </p:stCondLst>
                                  <p:iterate type="lt">
                                    <p:tmPct val="50000"/>
                                  </p:iterate>
                                  <p:childTnLst>
                                    <p:set>
                                      <p:cBhvr>
                                        <p:cTn id="18" dur="1" fill="hold">
                                          <p:stCondLst>
                                            <p:cond delay="0"/>
                                          </p:stCondLst>
                                        </p:cTn>
                                        <p:tgtEl>
                                          <p:spTgt spid="110595">
                                            <p:txEl>
                                              <p:pRg st="1" end="1"/>
                                            </p:txEl>
                                          </p:spTgt>
                                        </p:tgtEl>
                                        <p:attrNameLst>
                                          <p:attrName>style.visibility</p:attrName>
                                        </p:attrNameLst>
                                      </p:cBhvr>
                                      <p:to>
                                        <p:strVal val="visible"/>
                                      </p:to>
                                    </p:set>
                                    <p:anim calcmode="discrete" valueType="clr">
                                      <p:cBhvr override="childStyle">
                                        <p:cTn id="19" dur="80"/>
                                        <p:tgtEl>
                                          <p:spTgt spid="11059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110595">
                                            <p:txEl>
                                              <p:pRg st="1" end="1"/>
                                            </p:txEl>
                                          </p:spTgt>
                                        </p:tgtEl>
                                        <p:attrNameLst>
                                          <p:attrName>fillcolor</p:attrName>
                                        </p:attrNameLst>
                                      </p:cBhvr>
                                      <p:tavLst>
                                        <p:tav tm="0">
                                          <p:val>
                                            <p:clrVal>
                                              <a:schemeClr val="accent2"/>
                                            </p:clrVal>
                                          </p:val>
                                        </p:tav>
                                        <p:tav tm="50000">
                                          <p:val>
                                            <p:clrVal>
                                              <a:schemeClr val="hlink"/>
                                            </p:clrVal>
                                          </p:val>
                                        </p:tav>
                                      </p:tavLst>
                                    </p:anim>
                                    <p:set>
                                      <p:cBhvr>
                                        <p:cTn id="21" dur="80"/>
                                        <p:tgtEl>
                                          <p:spTgt spid="110595">
                                            <p:txEl>
                                              <p:pRg st="1" end="1"/>
                                            </p:txEl>
                                          </p:spTgt>
                                        </p:tgtEl>
                                        <p:attrNameLst>
                                          <p:attrName>fill.type</p:attrName>
                                        </p:attrNameLst>
                                      </p:cBhvr>
                                      <p:to>
                                        <p:strVal val="solid"/>
                                      </p:to>
                                    </p:set>
                                  </p:childTnLst>
                                </p:cTn>
                              </p:par>
                            </p:childTnLst>
                          </p:cTn>
                        </p:par>
                        <p:par>
                          <p:cTn id="22" fill="hold">
                            <p:stCondLst>
                              <p:cond delay="9420"/>
                            </p:stCondLst>
                            <p:childTnLst>
                              <p:par>
                                <p:cTn id="23" presetID="27" presetClass="entr" presetSubtype="0" fill="hold" nodeType="afterEffect">
                                  <p:stCondLst>
                                    <p:cond delay="0"/>
                                  </p:stCondLst>
                                  <p:iterate type="lt">
                                    <p:tmPct val="50000"/>
                                  </p:iterate>
                                  <p:childTnLst>
                                    <p:set>
                                      <p:cBhvr>
                                        <p:cTn id="24" dur="1" fill="hold">
                                          <p:stCondLst>
                                            <p:cond delay="0"/>
                                          </p:stCondLst>
                                        </p:cTn>
                                        <p:tgtEl>
                                          <p:spTgt spid="110595">
                                            <p:txEl>
                                              <p:pRg st="2" end="2"/>
                                            </p:txEl>
                                          </p:spTgt>
                                        </p:tgtEl>
                                        <p:attrNameLst>
                                          <p:attrName>style.visibility</p:attrName>
                                        </p:attrNameLst>
                                      </p:cBhvr>
                                      <p:to>
                                        <p:strVal val="visible"/>
                                      </p:to>
                                    </p:set>
                                    <p:anim calcmode="discrete" valueType="clr">
                                      <p:cBhvr override="childStyle">
                                        <p:cTn id="25" dur="80"/>
                                        <p:tgtEl>
                                          <p:spTgt spid="110595">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110595">
                                            <p:txEl>
                                              <p:pRg st="2" end="2"/>
                                            </p:txEl>
                                          </p:spTgt>
                                        </p:tgtEl>
                                        <p:attrNameLst>
                                          <p:attrName>fillcolor</p:attrName>
                                        </p:attrNameLst>
                                      </p:cBhvr>
                                      <p:tavLst>
                                        <p:tav tm="0">
                                          <p:val>
                                            <p:clrVal>
                                              <a:schemeClr val="accent2"/>
                                            </p:clrVal>
                                          </p:val>
                                        </p:tav>
                                        <p:tav tm="50000">
                                          <p:val>
                                            <p:clrVal>
                                              <a:schemeClr val="hlink"/>
                                            </p:clrVal>
                                          </p:val>
                                        </p:tav>
                                      </p:tavLst>
                                    </p:anim>
                                    <p:set>
                                      <p:cBhvr>
                                        <p:cTn id="27" dur="80"/>
                                        <p:tgtEl>
                                          <p:spTgt spid="110595">
                                            <p:txEl>
                                              <p:pRg st="2" end="2"/>
                                            </p:txEl>
                                          </p:spTgt>
                                        </p:tgtEl>
                                        <p:attrNameLst>
                                          <p:attrName>fill.type</p:attrName>
                                        </p:attrNameLst>
                                      </p:cBhvr>
                                      <p:to>
                                        <p:strVal val="solid"/>
                                      </p:to>
                                    </p:set>
                                  </p:childTnLst>
                                </p:cTn>
                              </p:par>
                            </p:childTnLst>
                          </p:cTn>
                        </p:par>
                        <p:par>
                          <p:cTn id="28" fill="hold">
                            <p:stCondLst>
                              <p:cond delay="12540"/>
                            </p:stCondLst>
                            <p:childTnLst>
                              <p:par>
                                <p:cTn id="29" presetID="53" presetClass="entr" presetSubtype="0" fill="hold" nodeType="afterEffect">
                                  <p:stCondLst>
                                    <p:cond delay="0"/>
                                  </p:stCondLst>
                                  <p:childTnLst>
                                    <p:set>
                                      <p:cBhvr>
                                        <p:cTn id="30" dur="1" fill="hold">
                                          <p:stCondLst>
                                            <p:cond delay="0"/>
                                          </p:stCondLst>
                                        </p:cTn>
                                        <p:tgtEl>
                                          <p:spTgt spid="110599"/>
                                        </p:tgtEl>
                                        <p:attrNameLst>
                                          <p:attrName>style.visibility</p:attrName>
                                        </p:attrNameLst>
                                      </p:cBhvr>
                                      <p:to>
                                        <p:strVal val="visible"/>
                                      </p:to>
                                    </p:set>
                                    <p:anim calcmode="lin" valueType="num">
                                      <p:cBhvr>
                                        <p:cTn id="31" dur="500" fill="hold"/>
                                        <p:tgtEl>
                                          <p:spTgt spid="110599"/>
                                        </p:tgtEl>
                                        <p:attrNameLst>
                                          <p:attrName>ppt_w</p:attrName>
                                        </p:attrNameLst>
                                      </p:cBhvr>
                                      <p:tavLst>
                                        <p:tav tm="0">
                                          <p:val>
                                            <p:fltVal val="0"/>
                                          </p:val>
                                        </p:tav>
                                        <p:tav tm="100000">
                                          <p:val>
                                            <p:strVal val="#ppt_w"/>
                                          </p:val>
                                        </p:tav>
                                      </p:tavLst>
                                    </p:anim>
                                    <p:anim calcmode="lin" valueType="num">
                                      <p:cBhvr>
                                        <p:cTn id="32" dur="500" fill="hold"/>
                                        <p:tgtEl>
                                          <p:spTgt spid="110599"/>
                                        </p:tgtEl>
                                        <p:attrNameLst>
                                          <p:attrName>ppt_h</p:attrName>
                                        </p:attrNameLst>
                                      </p:cBhvr>
                                      <p:tavLst>
                                        <p:tav tm="0">
                                          <p:val>
                                            <p:fltVal val="0"/>
                                          </p:val>
                                        </p:tav>
                                        <p:tav tm="100000">
                                          <p:val>
                                            <p:strVal val="#ppt_h"/>
                                          </p:val>
                                        </p:tav>
                                      </p:tavLst>
                                    </p:anim>
                                    <p:animEffect transition="in" filter="fade">
                                      <p:cBhvr>
                                        <p:cTn id="33" dur="500"/>
                                        <p:tgtEl>
                                          <p:spTgt spid="110599"/>
                                        </p:tgtEl>
                                      </p:cBhvr>
                                    </p:animEffect>
                                  </p:childTnLst>
                                </p:cTn>
                              </p:par>
                              <p:par>
                                <p:cTn id="34" presetID="53" presetClass="entr" presetSubtype="0" fill="hold" nodeType="withEffect">
                                  <p:stCondLst>
                                    <p:cond delay="0"/>
                                  </p:stCondLst>
                                  <p:childTnLst>
                                    <p:set>
                                      <p:cBhvr>
                                        <p:cTn id="35" dur="1" fill="hold">
                                          <p:stCondLst>
                                            <p:cond delay="0"/>
                                          </p:stCondLst>
                                        </p:cTn>
                                        <p:tgtEl>
                                          <p:spTgt spid="110601"/>
                                        </p:tgtEl>
                                        <p:attrNameLst>
                                          <p:attrName>style.visibility</p:attrName>
                                        </p:attrNameLst>
                                      </p:cBhvr>
                                      <p:to>
                                        <p:strVal val="visible"/>
                                      </p:to>
                                    </p:set>
                                    <p:anim calcmode="lin" valueType="num">
                                      <p:cBhvr>
                                        <p:cTn id="36" dur="3000" fill="hold"/>
                                        <p:tgtEl>
                                          <p:spTgt spid="110601"/>
                                        </p:tgtEl>
                                        <p:attrNameLst>
                                          <p:attrName>ppt_w</p:attrName>
                                        </p:attrNameLst>
                                      </p:cBhvr>
                                      <p:tavLst>
                                        <p:tav tm="0">
                                          <p:val>
                                            <p:fltVal val="0"/>
                                          </p:val>
                                        </p:tav>
                                        <p:tav tm="100000">
                                          <p:val>
                                            <p:strVal val="#ppt_w"/>
                                          </p:val>
                                        </p:tav>
                                      </p:tavLst>
                                    </p:anim>
                                    <p:anim calcmode="lin" valueType="num">
                                      <p:cBhvr>
                                        <p:cTn id="37" dur="3000" fill="hold"/>
                                        <p:tgtEl>
                                          <p:spTgt spid="110601"/>
                                        </p:tgtEl>
                                        <p:attrNameLst>
                                          <p:attrName>ppt_h</p:attrName>
                                        </p:attrNameLst>
                                      </p:cBhvr>
                                      <p:tavLst>
                                        <p:tav tm="0">
                                          <p:val>
                                            <p:fltVal val="0"/>
                                          </p:val>
                                        </p:tav>
                                        <p:tav tm="100000">
                                          <p:val>
                                            <p:strVal val="#ppt_h"/>
                                          </p:val>
                                        </p:tav>
                                      </p:tavLst>
                                    </p:anim>
                                    <p:animEffect transition="in" filter="fade">
                                      <p:cBhvr>
                                        <p:cTn id="38" dur="3000"/>
                                        <p:tgtEl>
                                          <p:spTgt spid="110601"/>
                                        </p:tgtEl>
                                      </p:cBhvr>
                                    </p:animEffect>
                                  </p:childTnLst>
                                </p:cTn>
                              </p:par>
                            </p:childTnLst>
                          </p:cTn>
                        </p:par>
                        <p:par>
                          <p:cTn id="39" fill="hold">
                            <p:stCondLst>
                              <p:cond delay="15540"/>
                            </p:stCondLst>
                            <p:childTnLst>
                              <p:par>
                                <p:cTn id="40" presetID="1" presetClass="exit" presetSubtype="0" fill="hold" nodeType="afterEffect">
                                  <p:stCondLst>
                                    <p:cond delay="0"/>
                                  </p:stCondLst>
                                  <p:childTnLst>
                                    <p:set>
                                      <p:cBhvr>
                                        <p:cTn id="41" dur="1" fill="hold">
                                          <p:stCondLst>
                                            <p:cond delay="0"/>
                                          </p:stCondLst>
                                        </p:cTn>
                                        <p:tgtEl>
                                          <p:spTgt spid="11059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US"/>
              <a:t>Human Example of </a:t>
            </a:r>
            <a:br>
              <a:rPr lang="en-US"/>
            </a:br>
            <a:r>
              <a:rPr lang="en-US"/>
              <a:t>Negative Feedback</a:t>
            </a:r>
          </a:p>
        </p:txBody>
      </p:sp>
      <p:sp>
        <p:nvSpPr>
          <p:cNvPr id="112643" name="Rectangle 3"/>
          <p:cNvSpPr>
            <a:spLocks noGrp="1" noChangeArrowheads="1"/>
          </p:cNvSpPr>
          <p:nvPr>
            <p:ph type="body" idx="1"/>
          </p:nvPr>
        </p:nvSpPr>
        <p:spPr/>
        <p:txBody>
          <a:bodyPr/>
          <a:lstStyle/>
          <a:p>
            <a:pPr>
              <a:lnSpc>
                <a:spcPct val="90000"/>
              </a:lnSpc>
            </a:pPr>
            <a:r>
              <a:rPr lang="en-US" sz="2800"/>
              <a:t>Human example: shivering in response to cooling of body during cold weather or sweating when their core temperature gets too hot. </a:t>
            </a:r>
          </a:p>
          <a:p>
            <a:pPr>
              <a:lnSpc>
                <a:spcPct val="90000"/>
              </a:lnSpc>
            </a:pPr>
            <a:r>
              <a:rPr lang="en-US" sz="2800"/>
              <a:t>Homeostasis allows an </a:t>
            </a:r>
            <a:br>
              <a:rPr lang="en-US" sz="2800"/>
            </a:br>
            <a:r>
              <a:rPr lang="en-US" sz="2800"/>
              <a:t>organism to remain in </a:t>
            </a:r>
            <a:br>
              <a:rPr lang="en-US" sz="2800"/>
            </a:br>
            <a:r>
              <a:rPr lang="en-US" sz="2800"/>
              <a:t>balance with its environment. </a:t>
            </a:r>
          </a:p>
          <a:p>
            <a:pPr>
              <a:lnSpc>
                <a:spcPct val="90000"/>
              </a:lnSpc>
            </a:pPr>
            <a:r>
              <a:rPr lang="en-US" sz="2800"/>
              <a:t>If homeostasis is not </a:t>
            </a:r>
            <a:br>
              <a:rPr lang="en-US" sz="2800"/>
            </a:br>
            <a:r>
              <a:rPr lang="en-US" sz="2800"/>
              <a:t>maintained, it can harm </a:t>
            </a:r>
            <a:br>
              <a:rPr lang="en-US" sz="2800"/>
            </a:br>
            <a:r>
              <a:rPr lang="en-US" sz="2800"/>
              <a:t>or kill the organism.</a:t>
            </a:r>
          </a:p>
        </p:txBody>
      </p:sp>
      <p:pic>
        <p:nvPicPr>
          <p:cNvPr id="112645" name="Picture 5" descr="boy_swimming_trunks_shivering_sm_wht"/>
          <p:cNvPicPr>
            <a:picLocks noChangeAspect="1" noChangeArrowheads="1" noCrop="1"/>
          </p:cNvPicPr>
          <p:nvPr/>
        </p:nvPicPr>
        <p:blipFill>
          <a:blip r:embed="rId4" cstate="print"/>
          <a:srcRect/>
          <a:stretch>
            <a:fillRect/>
          </a:stretch>
        </p:blipFill>
        <p:spPr bwMode="auto">
          <a:xfrm>
            <a:off x="6553200" y="3429000"/>
            <a:ext cx="2100263" cy="3429000"/>
          </a:xfrm>
          <a:prstGeom prst="rect">
            <a:avLst/>
          </a:prstGeom>
          <a:noFill/>
        </p:spPr>
      </p:pic>
      <p:sp>
        <p:nvSpPr>
          <p:cNvPr id="112647" name="Text Box 7"/>
          <p:cNvSpPr txBox="1">
            <a:spLocks noChangeArrowheads="1"/>
          </p:cNvSpPr>
          <p:nvPr/>
        </p:nvSpPr>
        <p:spPr bwMode="auto">
          <a:xfrm>
            <a:off x="5181600" y="5257800"/>
            <a:ext cx="184150" cy="366713"/>
          </a:xfrm>
          <a:prstGeom prst="rect">
            <a:avLst/>
          </a:prstGeom>
          <a:noFill/>
          <a:ln w="9525">
            <a:noFill/>
            <a:miter lim="800000"/>
            <a:headEnd/>
            <a:tailEnd/>
          </a:ln>
          <a:effectLst/>
        </p:spPr>
        <p:txBody>
          <a:bodyPr wrap="none">
            <a:spAutoFit/>
          </a:bodyPr>
          <a:lstStyle/>
          <a:p>
            <a:endParaRPr lang="en-US"/>
          </a:p>
        </p:txBody>
      </p:sp>
      <p:pic>
        <p:nvPicPr>
          <p:cNvPr id="112650" name="Picture 10" descr="cactus_wilting_md_wht"/>
          <p:cNvPicPr>
            <a:picLocks noChangeAspect="1" noChangeArrowheads="1" noCrop="1"/>
          </p:cNvPicPr>
          <p:nvPr/>
        </p:nvPicPr>
        <p:blipFill>
          <a:blip r:embed="rId5" cstate="print"/>
          <a:srcRect/>
          <a:stretch>
            <a:fillRect/>
          </a:stretch>
        </p:blipFill>
        <p:spPr bwMode="auto">
          <a:xfrm>
            <a:off x="6473825" y="3505200"/>
            <a:ext cx="2670175" cy="3352800"/>
          </a:xfrm>
          <a:prstGeom prst="rect">
            <a:avLst/>
          </a:prstGeom>
          <a:noFill/>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112643">
                                            <p:txEl>
                                              <p:pRg st="0" end="0"/>
                                            </p:txEl>
                                          </p:spTgt>
                                        </p:tgtEl>
                                        <p:attrNameLst>
                                          <p:attrName>style.visibility</p:attrName>
                                        </p:attrNameLst>
                                      </p:cBhvr>
                                      <p:to>
                                        <p:strVal val="visible"/>
                                      </p:to>
                                    </p:set>
                                    <p:anim calcmode="discrete" valueType="clr">
                                      <p:cBhvr override="childStyle">
                                        <p:cTn id="7" dur="80"/>
                                        <p:tgtEl>
                                          <p:spTgt spid="11264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1264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12643">
                                            <p:txEl>
                                              <p:pRg st="0" end="0"/>
                                            </p:txEl>
                                          </p:spTgt>
                                        </p:tgtEl>
                                        <p:attrNameLst>
                                          <p:attrName>fill.type</p:attrName>
                                        </p:attrNameLst>
                                      </p:cBhvr>
                                      <p:to>
                                        <p:strVal val="solid"/>
                                      </p:to>
                                    </p:set>
                                  </p:childTnLst>
                                </p:cTn>
                              </p:par>
                              <p:par>
                                <p:cTn id="10" presetID="53" presetClass="entr" presetSubtype="0" fill="hold" nodeType="withEffect">
                                  <p:stCondLst>
                                    <p:cond delay="0"/>
                                  </p:stCondLst>
                                  <p:childTnLst>
                                    <p:set>
                                      <p:cBhvr>
                                        <p:cTn id="11" dur="1" fill="hold">
                                          <p:stCondLst>
                                            <p:cond delay="0"/>
                                          </p:stCondLst>
                                        </p:cTn>
                                        <p:tgtEl>
                                          <p:spTgt spid="112645"/>
                                        </p:tgtEl>
                                        <p:attrNameLst>
                                          <p:attrName>style.visibility</p:attrName>
                                        </p:attrNameLst>
                                      </p:cBhvr>
                                      <p:to>
                                        <p:strVal val="visible"/>
                                      </p:to>
                                    </p:set>
                                    <p:anim calcmode="lin" valueType="num">
                                      <p:cBhvr>
                                        <p:cTn id="12" dur="1000" fill="hold"/>
                                        <p:tgtEl>
                                          <p:spTgt spid="112645"/>
                                        </p:tgtEl>
                                        <p:attrNameLst>
                                          <p:attrName>ppt_w</p:attrName>
                                        </p:attrNameLst>
                                      </p:cBhvr>
                                      <p:tavLst>
                                        <p:tav tm="0">
                                          <p:val>
                                            <p:fltVal val="0"/>
                                          </p:val>
                                        </p:tav>
                                        <p:tav tm="100000">
                                          <p:val>
                                            <p:strVal val="#ppt_w"/>
                                          </p:val>
                                        </p:tav>
                                      </p:tavLst>
                                    </p:anim>
                                    <p:anim calcmode="lin" valueType="num">
                                      <p:cBhvr>
                                        <p:cTn id="13" dur="1000" fill="hold"/>
                                        <p:tgtEl>
                                          <p:spTgt spid="112645"/>
                                        </p:tgtEl>
                                        <p:attrNameLst>
                                          <p:attrName>ppt_h</p:attrName>
                                        </p:attrNameLst>
                                      </p:cBhvr>
                                      <p:tavLst>
                                        <p:tav tm="0">
                                          <p:val>
                                            <p:fltVal val="0"/>
                                          </p:val>
                                        </p:tav>
                                        <p:tav tm="100000">
                                          <p:val>
                                            <p:strVal val="#ppt_h"/>
                                          </p:val>
                                        </p:tav>
                                      </p:tavLst>
                                    </p:anim>
                                    <p:animEffect transition="in" filter="fade">
                                      <p:cBhvr>
                                        <p:cTn id="14" dur="1000"/>
                                        <p:tgtEl>
                                          <p:spTgt spid="112645"/>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112650"/>
                                        </p:tgtEl>
                                        <p:attrNameLst>
                                          <p:attrName>style.visibility</p:attrName>
                                        </p:attrNameLst>
                                      </p:cBhvr>
                                      <p:to>
                                        <p:strVal val="visible"/>
                                      </p:to>
                                    </p:set>
                                    <p:anim calcmode="lin" valueType="num">
                                      <p:cBhvr>
                                        <p:cTn id="19" dur="1000" fill="hold"/>
                                        <p:tgtEl>
                                          <p:spTgt spid="112650"/>
                                        </p:tgtEl>
                                        <p:attrNameLst>
                                          <p:attrName>ppt_w</p:attrName>
                                        </p:attrNameLst>
                                      </p:cBhvr>
                                      <p:tavLst>
                                        <p:tav tm="0">
                                          <p:val>
                                            <p:fltVal val="0"/>
                                          </p:val>
                                        </p:tav>
                                        <p:tav tm="100000">
                                          <p:val>
                                            <p:strVal val="#ppt_w"/>
                                          </p:val>
                                        </p:tav>
                                      </p:tavLst>
                                    </p:anim>
                                    <p:anim calcmode="lin" valueType="num">
                                      <p:cBhvr>
                                        <p:cTn id="20" dur="1000" fill="hold"/>
                                        <p:tgtEl>
                                          <p:spTgt spid="112650"/>
                                        </p:tgtEl>
                                        <p:attrNameLst>
                                          <p:attrName>ppt_h</p:attrName>
                                        </p:attrNameLst>
                                      </p:cBhvr>
                                      <p:tavLst>
                                        <p:tav tm="0">
                                          <p:val>
                                            <p:fltVal val="0"/>
                                          </p:val>
                                        </p:tav>
                                        <p:tav tm="100000">
                                          <p:val>
                                            <p:strVal val="#ppt_h"/>
                                          </p:val>
                                        </p:tav>
                                      </p:tavLst>
                                    </p:anim>
                                    <p:animEffect transition="in" filter="fade">
                                      <p:cBhvr>
                                        <p:cTn id="21" dur="1000"/>
                                        <p:tgtEl>
                                          <p:spTgt spid="112650"/>
                                        </p:tgtEl>
                                      </p:cBhvr>
                                    </p:animEffect>
                                  </p:childTnLst>
                                </p:cTn>
                              </p:par>
                              <p:par>
                                <p:cTn id="22" presetID="53" presetClass="exit" presetSubtype="0" fill="hold" nodeType="withEffect">
                                  <p:stCondLst>
                                    <p:cond delay="0"/>
                                  </p:stCondLst>
                                  <p:childTnLst>
                                    <p:anim calcmode="lin" valueType="num">
                                      <p:cBhvr>
                                        <p:cTn id="23" dur="1000"/>
                                        <p:tgtEl>
                                          <p:spTgt spid="112645"/>
                                        </p:tgtEl>
                                        <p:attrNameLst>
                                          <p:attrName>ppt_w</p:attrName>
                                        </p:attrNameLst>
                                      </p:cBhvr>
                                      <p:tavLst>
                                        <p:tav tm="0">
                                          <p:val>
                                            <p:strVal val="ppt_w"/>
                                          </p:val>
                                        </p:tav>
                                        <p:tav tm="100000">
                                          <p:val>
                                            <p:fltVal val="0"/>
                                          </p:val>
                                        </p:tav>
                                      </p:tavLst>
                                    </p:anim>
                                    <p:anim calcmode="lin" valueType="num">
                                      <p:cBhvr>
                                        <p:cTn id="24" dur="1000"/>
                                        <p:tgtEl>
                                          <p:spTgt spid="112645"/>
                                        </p:tgtEl>
                                        <p:attrNameLst>
                                          <p:attrName>ppt_h</p:attrName>
                                        </p:attrNameLst>
                                      </p:cBhvr>
                                      <p:tavLst>
                                        <p:tav tm="0">
                                          <p:val>
                                            <p:strVal val="ppt_h"/>
                                          </p:val>
                                        </p:tav>
                                        <p:tav tm="100000">
                                          <p:val>
                                            <p:fltVal val="0"/>
                                          </p:val>
                                        </p:tav>
                                      </p:tavLst>
                                    </p:anim>
                                    <p:animEffect transition="out" filter="fade">
                                      <p:cBhvr>
                                        <p:cTn id="25" dur="1000"/>
                                        <p:tgtEl>
                                          <p:spTgt spid="112645"/>
                                        </p:tgtEl>
                                      </p:cBhvr>
                                    </p:animEffect>
                                    <p:set>
                                      <p:cBhvr>
                                        <p:cTn id="26" dur="1" fill="hold">
                                          <p:stCondLst>
                                            <p:cond delay="999"/>
                                          </p:stCondLst>
                                        </p:cTn>
                                        <p:tgtEl>
                                          <p:spTgt spid="112645"/>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7" presetClass="entr" presetSubtype="0" fill="hold" nodeType="clickEffect">
                                  <p:stCondLst>
                                    <p:cond delay="0"/>
                                  </p:stCondLst>
                                  <p:iterate type="lt">
                                    <p:tmPct val="50000"/>
                                  </p:iterate>
                                  <p:childTnLst>
                                    <p:set>
                                      <p:cBhvr>
                                        <p:cTn id="30" dur="1" fill="hold">
                                          <p:stCondLst>
                                            <p:cond delay="0"/>
                                          </p:stCondLst>
                                        </p:cTn>
                                        <p:tgtEl>
                                          <p:spTgt spid="112643">
                                            <p:txEl>
                                              <p:pRg st="1" end="1"/>
                                            </p:txEl>
                                          </p:spTgt>
                                        </p:tgtEl>
                                        <p:attrNameLst>
                                          <p:attrName>style.visibility</p:attrName>
                                        </p:attrNameLst>
                                      </p:cBhvr>
                                      <p:to>
                                        <p:strVal val="visible"/>
                                      </p:to>
                                    </p:set>
                                    <p:anim calcmode="discrete" valueType="clr">
                                      <p:cBhvr override="childStyle">
                                        <p:cTn id="31" dur="80"/>
                                        <p:tgtEl>
                                          <p:spTgt spid="11264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2" dur="80"/>
                                        <p:tgtEl>
                                          <p:spTgt spid="112643">
                                            <p:txEl>
                                              <p:pRg st="1" end="1"/>
                                            </p:txEl>
                                          </p:spTgt>
                                        </p:tgtEl>
                                        <p:attrNameLst>
                                          <p:attrName>fillcolor</p:attrName>
                                        </p:attrNameLst>
                                      </p:cBhvr>
                                      <p:tavLst>
                                        <p:tav tm="0">
                                          <p:val>
                                            <p:clrVal>
                                              <a:schemeClr val="accent2"/>
                                            </p:clrVal>
                                          </p:val>
                                        </p:tav>
                                        <p:tav tm="50000">
                                          <p:val>
                                            <p:clrVal>
                                              <a:schemeClr val="hlink"/>
                                            </p:clrVal>
                                          </p:val>
                                        </p:tav>
                                      </p:tavLst>
                                    </p:anim>
                                    <p:set>
                                      <p:cBhvr>
                                        <p:cTn id="33" dur="80"/>
                                        <p:tgtEl>
                                          <p:spTgt spid="112643">
                                            <p:txEl>
                                              <p:pRg st="1" end="1"/>
                                            </p:txEl>
                                          </p:spTgt>
                                        </p:tgtEl>
                                        <p:attrNameLst>
                                          <p:attrName>fill.type</p:attrName>
                                        </p:attrNameLst>
                                      </p:cBhvr>
                                      <p:to>
                                        <p:strVal val="solid"/>
                                      </p:to>
                                    </p:set>
                                  </p:childTnLst>
                                </p:cTn>
                              </p:par>
                            </p:childTnLst>
                          </p:cTn>
                        </p:par>
                      </p:childTnLst>
                    </p:cTn>
                  </p:par>
                  <p:par>
                    <p:cTn id="34" fill="hold">
                      <p:stCondLst>
                        <p:cond delay="indefinite"/>
                      </p:stCondLst>
                      <p:childTnLst>
                        <p:par>
                          <p:cTn id="35" fill="hold">
                            <p:stCondLst>
                              <p:cond delay="0"/>
                            </p:stCondLst>
                            <p:childTnLst>
                              <p:par>
                                <p:cTn id="36" presetID="27" presetClass="entr" presetSubtype="0" fill="hold" nodeType="clickEffect">
                                  <p:stCondLst>
                                    <p:cond delay="0"/>
                                  </p:stCondLst>
                                  <p:iterate type="lt">
                                    <p:tmPct val="50000"/>
                                  </p:iterate>
                                  <p:childTnLst>
                                    <p:set>
                                      <p:cBhvr>
                                        <p:cTn id="37" dur="1" fill="hold">
                                          <p:stCondLst>
                                            <p:cond delay="0"/>
                                          </p:stCondLst>
                                        </p:cTn>
                                        <p:tgtEl>
                                          <p:spTgt spid="112643">
                                            <p:txEl>
                                              <p:pRg st="2" end="2"/>
                                            </p:txEl>
                                          </p:spTgt>
                                        </p:tgtEl>
                                        <p:attrNameLst>
                                          <p:attrName>style.visibility</p:attrName>
                                        </p:attrNameLst>
                                      </p:cBhvr>
                                      <p:to>
                                        <p:strVal val="visible"/>
                                      </p:to>
                                    </p:set>
                                    <p:anim calcmode="discrete" valueType="clr">
                                      <p:cBhvr override="childStyle">
                                        <p:cTn id="38" dur="80"/>
                                        <p:tgtEl>
                                          <p:spTgt spid="11264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9" dur="80"/>
                                        <p:tgtEl>
                                          <p:spTgt spid="112643">
                                            <p:txEl>
                                              <p:pRg st="2" end="2"/>
                                            </p:txEl>
                                          </p:spTgt>
                                        </p:tgtEl>
                                        <p:attrNameLst>
                                          <p:attrName>fillcolor</p:attrName>
                                        </p:attrNameLst>
                                      </p:cBhvr>
                                      <p:tavLst>
                                        <p:tav tm="0">
                                          <p:val>
                                            <p:clrVal>
                                              <a:schemeClr val="accent2"/>
                                            </p:clrVal>
                                          </p:val>
                                        </p:tav>
                                        <p:tav tm="50000">
                                          <p:val>
                                            <p:clrVal>
                                              <a:schemeClr val="hlink"/>
                                            </p:clrVal>
                                          </p:val>
                                        </p:tav>
                                      </p:tavLst>
                                    </p:anim>
                                    <p:set>
                                      <p:cBhvr>
                                        <p:cTn id="40" dur="80"/>
                                        <p:tgtEl>
                                          <p:spTgt spid="112643">
                                            <p:txEl>
                                              <p:pRg st="2" end="2"/>
                                            </p:txEl>
                                          </p:spTgt>
                                        </p:tgtEl>
                                        <p:attrNameLst>
                                          <p:attrName>fill.type</p:attrName>
                                        </p:attrNameLst>
                                      </p:cBhvr>
                                      <p:to>
                                        <p:strVal val="solid"/>
                                      </p:to>
                                    </p:set>
                                  </p:childTnLst>
                                </p:cTn>
                              </p:par>
                              <p:par>
                                <p:cTn id="41" presetID="6" presetClass="emph" presetSubtype="0" fill="hold" nodeType="withEffect">
                                  <p:stCondLst>
                                    <p:cond delay="0"/>
                                  </p:stCondLst>
                                  <p:childTnLst>
                                    <p:animScale>
                                      <p:cBhvr>
                                        <p:cTn id="42" dur="2000" fill="hold"/>
                                        <p:tgtEl>
                                          <p:spTgt spid="112650"/>
                                        </p:tgtEl>
                                      </p:cBhvr>
                                      <p:by x="25000" y="2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8070" name="Picture 6" descr="tightrope-man"/>
          <p:cNvPicPr>
            <a:picLocks noChangeAspect="1" noChangeArrowheads="1" noCrop="1"/>
          </p:cNvPicPr>
          <p:nvPr/>
        </p:nvPicPr>
        <p:blipFill>
          <a:blip r:embed="rId4" cstate="print"/>
          <a:srcRect/>
          <a:stretch>
            <a:fillRect/>
          </a:stretch>
        </p:blipFill>
        <p:spPr bwMode="auto">
          <a:xfrm>
            <a:off x="4419600" y="2438400"/>
            <a:ext cx="4267200" cy="3252788"/>
          </a:xfrm>
          <a:prstGeom prst="rect">
            <a:avLst/>
          </a:prstGeom>
          <a:noFill/>
        </p:spPr>
      </p:pic>
      <p:sp>
        <p:nvSpPr>
          <p:cNvPr id="88066" name="Rectangle 2"/>
          <p:cNvSpPr>
            <a:spLocks noGrp="1" noChangeArrowheads="1"/>
          </p:cNvSpPr>
          <p:nvPr>
            <p:ph type="title"/>
          </p:nvPr>
        </p:nvSpPr>
        <p:spPr>
          <a:xfrm>
            <a:off x="1150938" y="214313"/>
            <a:ext cx="7793037" cy="1233487"/>
          </a:xfrm>
        </p:spPr>
        <p:txBody>
          <a:bodyPr/>
          <a:lstStyle/>
          <a:p>
            <a:r>
              <a:rPr lang="en-US" b="1">
                <a:solidFill>
                  <a:srgbClr val="800000"/>
                </a:solidFill>
              </a:rPr>
              <a:t>Hire-wire Artist Model</a:t>
            </a:r>
            <a:endParaRPr lang="en-US">
              <a:solidFill>
                <a:schemeClr val="tx1"/>
              </a:solidFill>
            </a:endParaRPr>
          </a:p>
        </p:txBody>
      </p:sp>
      <p:graphicFrame>
        <p:nvGraphicFramePr>
          <p:cNvPr id="88116" name="Group 52"/>
          <p:cNvGraphicFramePr>
            <a:graphicFrameLocks noGrp="1"/>
          </p:cNvGraphicFramePr>
          <p:nvPr>
            <p:ph idx="1"/>
          </p:nvPr>
        </p:nvGraphicFramePr>
        <p:xfrm>
          <a:off x="533400" y="2133600"/>
          <a:ext cx="10171113" cy="4358640"/>
        </p:xfrm>
        <a:graphic>
          <a:graphicData uri="http://schemas.openxmlformats.org/drawingml/2006/table">
            <a:tbl>
              <a:tblPr/>
              <a:tblGrid>
                <a:gridCol w="5124450"/>
                <a:gridCol w="5046663"/>
              </a:tblGrid>
              <a:tr h="36322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800000"/>
                          </a:solidFill>
                          <a:effectLst/>
                          <a:latin typeface="Arial" charset="0"/>
                        </a:rPr>
                        <a:t>Variable:</a:t>
                      </a:r>
                      <a:r>
                        <a:rPr kumimoji="0" lang="en-US" sz="2400" b="0" i="0" u="none" strike="noStrike" cap="none" normalizeH="0" baseline="0" smtClean="0">
                          <a:ln>
                            <a:noFill/>
                          </a:ln>
                          <a:solidFill>
                            <a:schemeClr val="tx1"/>
                          </a:solidFill>
                          <a:effectLst/>
                          <a:latin typeface="Arial" charset="0"/>
                        </a:rPr>
                        <a:t> </a:t>
                      </a:r>
                      <a:r>
                        <a:rPr kumimoji="0" lang="en-US" sz="2400" b="1" i="0" u="none" strike="noStrike" cap="none" normalizeH="0" baseline="0" smtClean="0">
                          <a:ln>
                            <a:noFill/>
                          </a:ln>
                          <a:solidFill>
                            <a:schemeClr val="tx1"/>
                          </a:solidFill>
                          <a:effectLst/>
                          <a:latin typeface="Arial" charset="0"/>
                        </a:rPr>
                        <a:t>position of body</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800000"/>
                          </a:solidFill>
                          <a:effectLst/>
                          <a:latin typeface="Arial" charset="0"/>
                        </a:rPr>
                        <a:t>Setpoint:</a:t>
                      </a:r>
                      <a:r>
                        <a:rPr kumimoji="0" lang="en-US" sz="2400" b="0" i="0" u="none" strike="noStrike" cap="none" normalizeH="0" baseline="0" smtClean="0">
                          <a:ln>
                            <a:noFill/>
                          </a:ln>
                          <a:solidFill>
                            <a:schemeClr val="tx1"/>
                          </a:solidFill>
                          <a:effectLst/>
                          <a:latin typeface="Arial" charset="0"/>
                        </a:rPr>
                        <a:t> </a:t>
                      </a:r>
                      <a:r>
                        <a:rPr kumimoji="0" lang="en-US" sz="2400" b="1" i="0" u="none" strike="noStrike" cap="none" normalizeH="0" baseline="0" smtClean="0">
                          <a:ln>
                            <a:noFill/>
                          </a:ln>
                          <a:solidFill>
                            <a:schemeClr val="tx1"/>
                          </a:solidFill>
                          <a:effectLst/>
                          <a:latin typeface="Arial" charset="0"/>
                        </a:rPr>
                        <a:t>directly over the wire</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800000"/>
                          </a:solidFill>
                          <a:effectLst/>
                          <a:latin typeface="Arial" charset="0"/>
                        </a:rPr>
                        <a:t>Sensors:</a:t>
                      </a:r>
                      <a:r>
                        <a:rPr kumimoji="0" lang="en-US" sz="2400" b="0" i="0" u="none" strike="noStrike" cap="none" normalizeH="0" baseline="0" smtClean="0">
                          <a:ln>
                            <a:noFill/>
                          </a:ln>
                          <a:solidFill>
                            <a:schemeClr val="tx1"/>
                          </a:solidFill>
                          <a:effectLst/>
                          <a:latin typeface="Arial" charset="0"/>
                        </a:rPr>
                        <a:t> </a:t>
                      </a:r>
                      <a:r>
                        <a:rPr kumimoji="0" lang="en-US" sz="2400" b="1" i="0" u="none" strike="noStrike" cap="none" normalizeH="0" baseline="0" smtClean="0">
                          <a:ln>
                            <a:noFill/>
                          </a:ln>
                          <a:solidFill>
                            <a:schemeClr val="tx1"/>
                          </a:solidFill>
                          <a:effectLst/>
                          <a:latin typeface="Arial" charset="0"/>
                        </a:rPr>
                        <a:t>nerve receptors (eyes, inner ears, muscle stretch receptors, etc.)</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800000"/>
                          </a:solidFill>
                          <a:effectLst/>
                          <a:latin typeface="Arial" charset="0"/>
                        </a:rPr>
                        <a:t>Integrator:</a:t>
                      </a:r>
                      <a:r>
                        <a:rPr kumimoji="0" lang="en-US" sz="2400" b="0" i="0" u="none" strike="noStrike" cap="none" normalizeH="0" baseline="0" smtClean="0">
                          <a:ln>
                            <a:noFill/>
                          </a:ln>
                          <a:solidFill>
                            <a:schemeClr val="tx1"/>
                          </a:solidFill>
                          <a:effectLst/>
                          <a:latin typeface="Arial" charset="0"/>
                        </a:rPr>
                        <a:t> </a:t>
                      </a:r>
                      <a:r>
                        <a:rPr kumimoji="0" lang="en-US" sz="2400" b="1" i="0" u="none" strike="noStrike" cap="none" normalizeH="0" baseline="0" smtClean="0">
                          <a:ln>
                            <a:noFill/>
                          </a:ln>
                          <a:solidFill>
                            <a:schemeClr val="tx1"/>
                          </a:solidFill>
                          <a:effectLst/>
                          <a:latin typeface="Arial" charset="0"/>
                        </a:rPr>
                        <a:t>brain</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800000"/>
                          </a:solidFill>
                          <a:effectLst/>
                          <a:latin typeface="Arial" charset="0"/>
                        </a:rPr>
                        <a:t>Effectors:</a:t>
                      </a:r>
                      <a:r>
                        <a:rPr kumimoji="0" lang="en-US" sz="2400" b="0" i="0" u="none" strike="noStrike" cap="none" normalizeH="0" baseline="0" smtClean="0">
                          <a:ln>
                            <a:noFill/>
                          </a:ln>
                          <a:solidFill>
                            <a:schemeClr val="tx1"/>
                          </a:solidFill>
                          <a:effectLst/>
                          <a:latin typeface="Arial" charset="0"/>
                        </a:rPr>
                        <a:t> </a:t>
                      </a:r>
                      <a:r>
                        <a:rPr kumimoji="0" lang="en-US" sz="2400" b="1" i="0" u="none" strike="noStrike" cap="none" normalizeH="0" baseline="0" smtClean="0">
                          <a:ln>
                            <a:noFill/>
                          </a:ln>
                          <a:solidFill>
                            <a:schemeClr val="tx1"/>
                          </a:solidFill>
                          <a:effectLst/>
                          <a:latin typeface="Arial" charset="0"/>
                        </a:rPr>
                        <a:t>skeletal muscles</a:t>
                      </a:r>
                      <a:r>
                        <a:rPr kumimoji="0" lang="en-US" sz="2400" b="0" i="0" u="none" strike="noStrike" cap="none" normalizeH="0" baseline="0" smtClean="0">
                          <a:ln>
                            <a:noFill/>
                          </a:ln>
                          <a:solidFill>
                            <a:schemeClr val="tx1"/>
                          </a:solidFill>
                          <a:effectLst/>
                          <a:latin typeface="Arial" charset="0"/>
                        </a:rPr>
                        <a:t/>
                      </a:r>
                      <a:br>
                        <a:rPr kumimoji="0" lang="en-US" sz="2400" b="0" i="0" u="none" strike="noStrike" cap="none" normalizeH="0" baseline="0" smtClean="0">
                          <a:ln>
                            <a:noFill/>
                          </a:ln>
                          <a:solidFill>
                            <a:schemeClr val="tx1"/>
                          </a:solidFill>
                          <a:effectLst/>
                          <a:latin typeface="Arial" charset="0"/>
                        </a:rPr>
                      </a:br>
                      <a:r>
                        <a:rPr kumimoji="0" lang="en-US" sz="2400" b="0" i="0" u="none" strike="noStrike" cap="none" normalizeH="0" baseline="0" smtClean="0">
                          <a:ln>
                            <a:noFill/>
                          </a:ln>
                          <a:solidFill>
                            <a:schemeClr val="tx1"/>
                          </a:solidFill>
                          <a:effectLst/>
                          <a:latin typeface="Arial" charset="0"/>
                        </a:rPr>
                        <a:t/>
                      </a:r>
                      <a:br>
                        <a:rPr kumimoji="0" lang="en-US" sz="2400" b="0" i="0" u="none" strike="noStrike" cap="none" normalizeH="0" baseline="0" smtClean="0">
                          <a:ln>
                            <a:noFill/>
                          </a:ln>
                          <a:solidFill>
                            <a:schemeClr val="tx1"/>
                          </a:solidFill>
                          <a:effectLst/>
                          <a:latin typeface="Arial" charset="0"/>
                        </a:rPr>
                      </a:br>
                      <a:r>
                        <a:rPr kumimoji="0" lang="en-US" sz="2400" b="0" i="0" u="none" strike="noStrike" cap="none" normalizeH="0" baseline="0" smtClean="0">
                          <a:ln>
                            <a:noFill/>
                          </a:ln>
                          <a:solidFill>
                            <a:schemeClr val="tx1"/>
                          </a:solidFill>
                          <a:effectLst/>
                          <a:latin typeface="Arial" charset="0"/>
                        </a:rPr>
                        <a:t>  High-wire artist uses negative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      feedback to maintain relatively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      constant position on wire.</a:t>
                      </a:r>
                    </a:p>
                  </a:txBody>
                  <a:tcPr anchor="ctr" horzOverflow="overflow">
                    <a:lnL cap="flat">
                      <a:noFill/>
                    </a:lnL>
                    <a:lnR>
                      <a:noFill/>
                    </a:lnR>
                    <a:lnT cap="flat">
                      <a:noFill/>
                    </a:lnT>
                    <a:lnB cap="flat">
                      <a:noFill/>
                    </a:lnB>
                    <a:lnTlToBr>
                      <a:noFill/>
                    </a:lnTlToBr>
                    <a:lnBlToTr>
                      <a:noFill/>
                    </a:lnBlToTr>
                    <a:solidFill>
                      <a:srgbClr val="FFFFEC"/>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omic Sans MS" pitchFamily="66" charset="0"/>
                      </a:endParaRPr>
                    </a:p>
                  </a:txBody>
                  <a:tcPr anchor="ctr" horzOverflow="overflow">
                    <a:lnL>
                      <a:noFill/>
                    </a:lnL>
                    <a:lnR cap="flat">
                      <a:noFill/>
                    </a:lnR>
                    <a:lnT cap="flat">
                      <a:noFill/>
                    </a:lnT>
                    <a:lnB cap="flat">
                      <a:noFill/>
                    </a:lnB>
                    <a:lnTlToBr>
                      <a:noFill/>
                    </a:lnTlToBr>
                    <a:lnBlToTr>
                      <a:noFill/>
                    </a:lnBlToTr>
                    <a:noFill/>
                  </a:tcPr>
                </a:tc>
              </a:tr>
            </a:tbl>
          </a:graphicData>
        </a:graphic>
      </p:graphicFrame>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5716" name="Rectangle 4"/>
          <p:cNvSpPr>
            <a:spLocks noGrp="1" noChangeArrowheads="1"/>
          </p:cNvSpPr>
          <p:nvPr>
            <p:ph type="title"/>
          </p:nvPr>
        </p:nvSpPr>
        <p:spPr/>
        <p:txBody>
          <a:bodyPr/>
          <a:lstStyle/>
          <a:p>
            <a:endParaRPr lang="en-US"/>
          </a:p>
        </p:txBody>
      </p:sp>
      <p:sp>
        <p:nvSpPr>
          <p:cNvPr id="115717" name="Document"/>
          <p:cNvSpPr>
            <a:spLocks noChangeAspect="1" noEditPoints="1" noChangeArrowheads="1"/>
          </p:cNvSpPr>
          <p:nvPr/>
        </p:nvSpPr>
        <p:spPr bwMode="auto">
          <a:xfrm>
            <a:off x="1066800" y="1905000"/>
            <a:ext cx="812800" cy="1087438"/>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8F8F8"/>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sp>
        <p:nvSpPr>
          <p:cNvPr id="115718" name="File"/>
          <p:cNvSpPr>
            <a:spLocks noEditPoints="1" noChangeArrowheads="1"/>
          </p:cNvSpPr>
          <p:nvPr/>
        </p:nvSpPr>
        <p:spPr bwMode="auto">
          <a:xfrm>
            <a:off x="7391400" y="5638800"/>
            <a:ext cx="1371600" cy="857250"/>
          </a:xfrm>
          <a:custGeom>
            <a:avLst/>
            <a:gdLst>
              <a:gd name="T0" fmla="*/ 10981 w 21600"/>
              <a:gd name="T1" fmla="*/ 3240 h 21600"/>
              <a:gd name="T2" fmla="*/ 0 w 21600"/>
              <a:gd name="T3" fmla="*/ 10800 h 21600"/>
              <a:gd name="T4" fmla="*/ 10800 w 21600"/>
              <a:gd name="T5" fmla="*/ 21600 h 21600"/>
              <a:gd name="T6" fmla="*/ 21600 w 21600"/>
              <a:gd name="T7" fmla="*/ 10800 h 21600"/>
              <a:gd name="T8" fmla="*/ 0 w 21600"/>
              <a:gd name="T9" fmla="*/ 21600 h 21600"/>
              <a:gd name="T10" fmla="*/ 21600 w 21600"/>
              <a:gd name="T11" fmla="*/ 21600 h 21600"/>
              <a:gd name="T12" fmla="*/ 1086 w 21600"/>
              <a:gd name="T13" fmla="*/ 4628 h 21600"/>
              <a:gd name="T14" fmla="*/ 20635 w 21600"/>
              <a:gd name="T15" fmla="*/ 20289 h 21600"/>
            </a:gdLst>
            <a:ahLst/>
            <a:cxnLst>
              <a:cxn ang="0">
                <a:pos x="T0" y="T1"/>
              </a:cxn>
              <a:cxn ang="0">
                <a:pos x="T2" y="T3"/>
              </a:cxn>
              <a:cxn ang="0">
                <a:pos x="T4" y="T5"/>
              </a:cxn>
              <a:cxn ang="0">
                <a:pos x="T6" y="T7"/>
              </a:cxn>
              <a:cxn ang="0">
                <a:pos x="T8" y="T9"/>
              </a:cxn>
              <a:cxn ang="0">
                <a:pos x="T10" y="T11"/>
              </a:cxn>
            </a:cxnLst>
            <a:rect l="T12" t="T13" r="T14" b="T15"/>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p>
            <a:pPr eaLnBrk="1" hangingPunct="1"/>
            <a:r>
              <a:rPr lang="en-US" sz="1400" i="1">
                <a:solidFill>
                  <a:srgbClr val="000000"/>
                </a:solidFill>
                <a:latin typeface="Arial" charset="0"/>
              </a:rPr>
              <a:t>Keys</a:t>
            </a:r>
          </a:p>
          <a:p>
            <a:pPr eaLnBrk="1" hangingPunct="1"/>
            <a:endParaRPr lang="en-US" sz="1400">
              <a:solidFill>
                <a:srgbClr val="FF0000"/>
              </a:solidFill>
              <a:latin typeface="Arial" charset="0"/>
            </a:endParaRPr>
          </a:p>
          <a:p>
            <a:pPr eaLnBrk="1" hangingPunct="1"/>
            <a:endParaRPr lang="en-US" sz="1400">
              <a:solidFill>
                <a:schemeClr val="bg1"/>
              </a:solidFill>
              <a:latin typeface="Arial" charset="0"/>
            </a:endParaRPr>
          </a:p>
          <a:p>
            <a:pPr eaLnBrk="1" hangingPunct="1"/>
            <a:endParaRPr lang="en-US" sz="1400">
              <a:solidFill>
                <a:schemeClr val="bg1"/>
              </a:solidFill>
              <a:latin typeface="Arial" charset="0"/>
            </a:endParaRPr>
          </a:p>
          <a:p>
            <a:pPr eaLnBrk="1" hangingPunct="1"/>
            <a:endParaRPr lang="en-US" sz="1400">
              <a:solidFill>
                <a:schemeClr val="bg1"/>
              </a:solidFill>
              <a:latin typeface="Arial" charset="0"/>
            </a:endParaRPr>
          </a:p>
          <a:p>
            <a:pPr eaLnBrk="1" hangingPunct="1"/>
            <a:endParaRPr lang="en-US" sz="1400">
              <a:solidFill>
                <a:schemeClr val="bg1"/>
              </a:solidFill>
              <a:latin typeface="Arial" charset="0"/>
            </a:endParaRPr>
          </a:p>
        </p:txBody>
      </p:sp>
      <p:sp>
        <p:nvSpPr>
          <p:cNvPr id="115719" name="Rectangle 7"/>
          <p:cNvSpPr>
            <a:spLocks noChangeArrowheads="1"/>
          </p:cNvSpPr>
          <p:nvPr/>
        </p:nvSpPr>
        <p:spPr bwMode="auto">
          <a:xfrm>
            <a:off x="2144713" y="1905000"/>
            <a:ext cx="4354512" cy="457200"/>
          </a:xfrm>
          <a:prstGeom prst="rect">
            <a:avLst/>
          </a:prstGeom>
          <a:noFill/>
          <a:ln w="9525">
            <a:noFill/>
            <a:miter lim="800000"/>
            <a:headEnd/>
            <a:tailEnd/>
          </a:ln>
          <a:effectLst/>
        </p:spPr>
        <p:txBody>
          <a:bodyPr wrap="none" anchor="ctr">
            <a:spAutoFit/>
          </a:bodyPr>
          <a:lstStyle/>
          <a:p>
            <a:pPr eaLnBrk="1" hangingPunct="1"/>
            <a:r>
              <a:rPr lang="en-US" sz="2400">
                <a:latin typeface="Arial" charset="0"/>
              </a:rPr>
              <a:t>Lecture Outline –</a:t>
            </a:r>
            <a:r>
              <a:rPr lang="en-US" sz="2400">
                <a:solidFill>
                  <a:srgbClr val="000000"/>
                </a:solidFill>
                <a:latin typeface="Arial" charset="0"/>
              </a:rPr>
              <a:t> </a:t>
            </a:r>
            <a:r>
              <a:rPr lang="en-US" sz="2400">
                <a:latin typeface="Arial" charset="0"/>
              </a:rPr>
              <a:t>Homeostasis</a:t>
            </a:r>
            <a:endParaRPr lang="en-US" sz="2400" b="1">
              <a:latin typeface="Arial" charset="0"/>
            </a:endParaRPr>
          </a:p>
        </p:txBody>
      </p:sp>
      <p:sp>
        <p:nvSpPr>
          <p:cNvPr id="115720" name="Text Box 8"/>
          <p:cNvSpPr txBox="1">
            <a:spLocks noChangeArrowheads="1"/>
          </p:cNvSpPr>
          <p:nvPr/>
        </p:nvSpPr>
        <p:spPr bwMode="auto">
          <a:xfrm>
            <a:off x="2484438" y="2316163"/>
            <a:ext cx="2625725" cy="457200"/>
          </a:xfrm>
          <a:prstGeom prst="rect">
            <a:avLst/>
          </a:prstGeom>
          <a:noFill/>
          <a:ln w="9525">
            <a:noFill/>
            <a:miter lim="800000"/>
            <a:headEnd/>
            <a:tailEnd/>
          </a:ln>
          <a:effectLst/>
        </p:spPr>
        <p:txBody>
          <a:bodyPr wrap="none">
            <a:spAutoFit/>
          </a:bodyPr>
          <a:lstStyle/>
          <a:p>
            <a:pPr eaLnBrk="1" hangingPunct="1"/>
            <a:r>
              <a:rPr lang="en-US" sz="2400">
                <a:latin typeface="Arial" charset="0"/>
                <a:hlinkClick r:id="rId3" action="ppaction://hlinkfile"/>
              </a:rPr>
              <a:t>PowerPoint Notes</a:t>
            </a:r>
            <a:endParaRPr lang="en-US" sz="2400">
              <a:latin typeface="Arial" charset="0"/>
            </a:endParaRPr>
          </a:p>
        </p:txBody>
      </p:sp>
      <p:sp>
        <p:nvSpPr>
          <p:cNvPr id="115721" name="Text Box 9"/>
          <p:cNvSpPr txBox="1">
            <a:spLocks noChangeArrowheads="1"/>
          </p:cNvSpPr>
          <p:nvPr/>
        </p:nvSpPr>
        <p:spPr bwMode="auto">
          <a:xfrm>
            <a:off x="2492375" y="2770188"/>
            <a:ext cx="2727325" cy="457200"/>
          </a:xfrm>
          <a:prstGeom prst="rect">
            <a:avLst/>
          </a:prstGeom>
          <a:noFill/>
          <a:ln w="9525">
            <a:noFill/>
            <a:miter lim="800000"/>
            <a:headEnd/>
            <a:tailEnd/>
          </a:ln>
          <a:effectLst/>
        </p:spPr>
        <p:txBody>
          <a:bodyPr wrap="none">
            <a:spAutoFit/>
          </a:bodyPr>
          <a:lstStyle/>
          <a:p>
            <a:pPr eaLnBrk="1" hangingPunct="1"/>
            <a:r>
              <a:rPr lang="en-US" sz="2400">
                <a:latin typeface="Arial" charset="0"/>
              </a:rPr>
              <a:t>textbook questions</a:t>
            </a:r>
          </a:p>
        </p:txBody>
      </p:sp>
    </p:spTree>
    <p:custDataLst>
      <p:tags r:id="rId1"/>
    </p:custData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1143000" y="228600"/>
            <a:ext cx="7793038" cy="990600"/>
          </a:xfrm>
        </p:spPr>
        <p:txBody>
          <a:bodyPr/>
          <a:lstStyle/>
          <a:p>
            <a:r>
              <a:rPr lang="en-US"/>
              <a:t>Definition of Homeostasis</a:t>
            </a:r>
          </a:p>
        </p:txBody>
      </p:sp>
      <p:sp>
        <p:nvSpPr>
          <p:cNvPr id="104451" name="Rectangle 3"/>
          <p:cNvSpPr>
            <a:spLocks noGrp="1" noChangeArrowheads="1"/>
          </p:cNvSpPr>
          <p:nvPr>
            <p:ph type="body" idx="1"/>
          </p:nvPr>
        </p:nvSpPr>
        <p:spPr/>
        <p:txBody>
          <a:bodyPr/>
          <a:lstStyle/>
          <a:p>
            <a:pPr>
              <a:lnSpc>
                <a:spcPct val="90000"/>
              </a:lnSpc>
            </a:pPr>
            <a:r>
              <a:rPr lang="en-US" i="1">
                <a:latin typeface="Arial" charset="0"/>
              </a:rPr>
              <a:t>homeo</a:t>
            </a:r>
            <a:r>
              <a:rPr lang="en-US">
                <a:latin typeface="Arial" charset="0"/>
              </a:rPr>
              <a:t> = same;   </a:t>
            </a:r>
            <a:r>
              <a:rPr lang="en-US" i="1">
                <a:latin typeface="Arial" charset="0"/>
              </a:rPr>
              <a:t>stasis</a:t>
            </a:r>
            <a:r>
              <a:rPr lang="en-US">
                <a:latin typeface="Arial" charset="0"/>
              </a:rPr>
              <a:t> = standing</a:t>
            </a:r>
          </a:p>
          <a:p>
            <a:pPr>
              <a:lnSpc>
                <a:spcPct val="90000"/>
              </a:lnSpc>
            </a:pPr>
            <a:r>
              <a:rPr lang="en-US">
                <a:latin typeface="Arial" charset="0"/>
              </a:rPr>
              <a:t>Homeostasis is the term we use to describe the constant state of the internal environment.</a:t>
            </a:r>
          </a:p>
          <a:p>
            <a:pPr>
              <a:lnSpc>
                <a:spcPct val="90000"/>
              </a:lnSpc>
            </a:pPr>
            <a:r>
              <a:rPr lang="en-US">
                <a:latin typeface="Arial" charset="0"/>
              </a:rPr>
              <a:t>Homeostasis is a state of </a:t>
            </a:r>
            <a:br>
              <a:rPr lang="en-US">
                <a:latin typeface="Arial" charset="0"/>
              </a:rPr>
            </a:br>
            <a:r>
              <a:rPr lang="en-US">
                <a:latin typeface="Arial" charset="0"/>
              </a:rPr>
              <a:t>balance in the body.</a:t>
            </a:r>
          </a:p>
          <a:p>
            <a:pPr>
              <a:lnSpc>
                <a:spcPct val="90000"/>
              </a:lnSpc>
            </a:pPr>
            <a:r>
              <a:rPr lang="en-US">
                <a:latin typeface="Arial" charset="0"/>
              </a:rPr>
              <a:t>The processes and activities </a:t>
            </a:r>
            <a:br>
              <a:rPr lang="en-US">
                <a:latin typeface="Arial" charset="0"/>
              </a:rPr>
            </a:br>
            <a:r>
              <a:rPr lang="en-US">
                <a:latin typeface="Arial" charset="0"/>
              </a:rPr>
              <a:t>that help to maintain homeostasis are referred to as homeostatic mechanisms.</a:t>
            </a:r>
          </a:p>
        </p:txBody>
      </p:sp>
      <p:pic>
        <p:nvPicPr>
          <p:cNvPr id="104453" name="Picture 5" descr="balance_300">
            <a:hlinkClick r:id="rId4"/>
          </p:cNvPr>
          <p:cNvPicPr>
            <a:picLocks noChangeAspect="1" noChangeArrowheads="1"/>
          </p:cNvPicPr>
          <p:nvPr/>
        </p:nvPicPr>
        <p:blipFill>
          <a:blip r:embed="rId5" cstate="print"/>
          <a:srcRect/>
          <a:stretch>
            <a:fillRect/>
          </a:stretch>
        </p:blipFill>
        <p:spPr bwMode="auto">
          <a:xfrm>
            <a:off x="155575" y="46038"/>
            <a:ext cx="866775" cy="819150"/>
          </a:xfrm>
          <a:prstGeom prst="rect">
            <a:avLst/>
          </a:prstGeom>
          <a:noFill/>
        </p:spPr>
      </p:pic>
      <p:pic>
        <p:nvPicPr>
          <p:cNvPr id="104455" name="Picture 7" descr="balance_300">
            <a:hlinkClick r:id="rId4"/>
          </p:cNvPr>
          <p:cNvPicPr>
            <a:picLocks noChangeAspect="1" noChangeArrowheads="1"/>
          </p:cNvPicPr>
          <p:nvPr/>
        </p:nvPicPr>
        <p:blipFill>
          <a:blip r:embed="rId5" cstate="print"/>
          <a:srcRect/>
          <a:stretch>
            <a:fillRect/>
          </a:stretch>
        </p:blipFill>
        <p:spPr bwMode="auto">
          <a:xfrm>
            <a:off x="155575" y="46038"/>
            <a:ext cx="866775" cy="819150"/>
          </a:xfrm>
          <a:prstGeom prst="rect">
            <a:avLst/>
          </a:prstGeom>
          <a:noFill/>
        </p:spPr>
      </p:pic>
      <p:pic>
        <p:nvPicPr>
          <p:cNvPr id="104457" name="Picture 9" descr="balance_300">
            <a:hlinkClick r:id="rId4"/>
          </p:cNvPr>
          <p:cNvPicPr>
            <a:picLocks noChangeAspect="1" noChangeArrowheads="1"/>
          </p:cNvPicPr>
          <p:nvPr/>
        </p:nvPicPr>
        <p:blipFill>
          <a:blip r:embed="rId5" cstate="print"/>
          <a:srcRect/>
          <a:stretch>
            <a:fillRect/>
          </a:stretch>
        </p:blipFill>
        <p:spPr bwMode="auto">
          <a:xfrm>
            <a:off x="6934200" y="3581400"/>
            <a:ext cx="1828800" cy="1727200"/>
          </a:xfrm>
          <a:prstGeom prst="rect">
            <a:avLst/>
          </a:prstGeom>
          <a:noFill/>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104451">
                                            <p:txEl>
                                              <p:pRg st="0" end="0"/>
                                            </p:txEl>
                                          </p:spTgt>
                                        </p:tgtEl>
                                        <p:attrNameLst>
                                          <p:attrName>style.visibility</p:attrName>
                                        </p:attrNameLst>
                                      </p:cBhvr>
                                      <p:to>
                                        <p:strVal val="visible"/>
                                      </p:to>
                                    </p:set>
                                    <p:anim calcmode="discrete" valueType="clr">
                                      <p:cBhvr override="childStyle">
                                        <p:cTn id="7" dur="80"/>
                                        <p:tgtEl>
                                          <p:spTgt spid="10445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04451">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04451">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104451">
                                            <p:txEl>
                                              <p:pRg st="1" end="1"/>
                                            </p:txEl>
                                          </p:spTgt>
                                        </p:tgtEl>
                                        <p:attrNameLst>
                                          <p:attrName>style.visibility</p:attrName>
                                        </p:attrNameLst>
                                      </p:cBhvr>
                                      <p:to>
                                        <p:strVal val="visible"/>
                                      </p:to>
                                    </p:set>
                                    <p:anim calcmode="discrete" valueType="clr">
                                      <p:cBhvr override="childStyle">
                                        <p:cTn id="14" dur="80"/>
                                        <p:tgtEl>
                                          <p:spTgt spid="104451">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04451">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104451">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104451">
                                            <p:txEl>
                                              <p:pRg st="2" end="2"/>
                                            </p:txEl>
                                          </p:spTgt>
                                        </p:tgtEl>
                                        <p:attrNameLst>
                                          <p:attrName>style.visibility</p:attrName>
                                        </p:attrNameLst>
                                      </p:cBhvr>
                                      <p:to>
                                        <p:strVal val="visible"/>
                                      </p:to>
                                    </p:set>
                                    <p:anim calcmode="discrete" valueType="clr">
                                      <p:cBhvr override="childStyle">
                                        <p:cTn id="21" dur="80"/>
                                        <p:tgtEl>
                                          <p:spTgt spid="104451">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104451">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104451">
                                            <p:txEl>
                                              <p:pRg st="2" end="2"/>
                                            </p:txEl>
                                          </p:spTgt>
                                        </p:tgtEl>
                                        <p:attrNameLst>
                                          <p:attrName>fill.type</p:attrName>
                                        </p:attrNameLst>
                                      </p:cBhvr>
                                      <p:to>
                                        <p:strVal val="solid"/>
                                      </p:to>
                                    </p:set>
                                  </p:childTnLst>
                                </p:cTn>
                              </p:par>
                            </p:childTnLst>
                          </p:cTn>
                        </p:par>
                        <p:par>
                          <p:cTn id="24" fill="hold">
                            <p:stCondLst>
                              <p:cond delay="1600"/>
                            </p:stCondLst>
                            <p:childTnLst>
                              <p:par>
                                <p:cTn id="25" presetID="53" presetClass="entr" presetSubtype="0" fill="hold" nodeType="afterEffect">
                                  <p:stCondLst>
                                    <p:cond delay="0"/>
                                  </p:stCondLst>
                                  <p:childTnLst>
                                    <p:set>
                                      <p:cBhvr>
                                        <p:cTn id="26" dur="1" fill="hold">
                                          <p:stCondLst>
                                            <p:cond delay="0"/>
                                          </p:stCondLst>
                                        </p:cTn>
                                        <p:tgtEl>
                                          <p:spTgt spid="104457"/>
                                        </p:tgtEl>
                                        <p:attrNameLst>
                                          <p:attrName>style.visibility</p:attrName>
                                        </p:attrNameLst>
                                      </p:cBhvr>
                                      <p:to>
                                        <p:strVal val="visible"/>
                                      </p:to>
                                    </p:set>
                                    <p:anim calcmode="lin" valueType="num">
                                      <p:cBhvr>
                                        <p:cTn id="27" dur="500" fill="hold"/>
                                        <p:tgtEl>
                                          <p:spTgt spid="104457"/>
                                        </p:tgtEl>
                                        <p:attrNameLst>
                                          <p:attrName>ppt_w</p:attrName>
                                        </p:attrNameLst>
                                      </p:cBhvr>
                                      <p:tavLst>
                                        <p:tav tm="0">
                                          <p:val>
                                            <p:fltVal val="0"/>
                                          </p:val>
                                        </p:tav>
                                        <p:tav tm="100000">
                                          <p:val>
                                            <p:strVal val="#ppt_w"/>
                                          </p:val>
                                        </p:tav>
                                      </p:tavLst>
                                    </p:anim>
                                    <p:anim calcmode="lin" valueType="num">
                                      <p:cBhvr>
                                        <p:cTn id="28" dur="500" fill="hold"/>
                                        <p:tgtEl>
                                          <p:spTgt spid="104457"/>
                                        </p:tgtEl>
                                        <p:attrNameLst>
                                          <p:attrName>ppt_h</p:attrName>
                                        </p:attrNameLst>
                                      </p:cBhvr>
                                      <p:tavLst>
                                        <p:tav tm="0">
                                          <p:val>
                                            <p:fltVal val="0"/>
                                          </p:val>
                                        </p:tav>
                                        <p:tav tm="100000">
                                          <p:val>
                                            <p:strVal val="#ppt_h"/>
                                          </p:val>
                                        </p:tav>
                                      </p:tavLst>
                                    </p:anim>
                                    <p:animEffect transition="in" filter="fade">
                                      <p:cBhvr>
                                        <p:cTn id="29" dur="500"/>
                                        <p:tgtEl>
                                          <p:spTgt spid="104457"/>
                                        </p:tgtEl>
                                      </p:cBhvr>
                                    </p:animEffect>
                                  </p:childTnLst>
                                </p:cTn>
                              </p:par>
                            </p:childTnLst>
                          </p:cTn>
                        </p:par>
                      </p:childTnLst>
                    </p:cTn>
                  </p:par>
                  <p:par>
                    <p:cTn id="30" fill="hold">
                      <p:stCondLst>
                        <p:cond delay="indefinite"/>
                      </p:stCondLst>
                      <p:childTnLst>
                        <p:par>
                          <p:cTn id="31" fill="hold">
                            <p:stCondLst>
                              <p:cond delay="0"/>
                            </p:stCondLst>
                            <p:childTnLst>
                              <p:par>
                                <p:cTn id="32" presetID="27" presetClass="entr" presetSubtype="0" fill="hold" nodeType="clickEffect">
                                  <p:stCondLst>
                                    <p:cond delay="0"/>
                                  </p:stCondLst>
                                  <p:iterate type="lt">
                                    <p:tmPct val="50000"/>
                                  </p:iterate>
                                  <p:childTnLst>
                                    <p:set>
                                      <p:cBhvr>
                                        <p:cTn id="33" dur="1" fill="hold">
                                          <p:stCondLst>
                                            <p:cond delay="0"/>
                                          </p:stCondLst>
                                        </p:cTn>
                                        <p:tgtEl>
                                          <p:spTgt spid="104451">
                                            <p:txEl>
                                              <p:pRg st="3" end="3"/>
                                            </p:txEl>
                                          </p:spTgt>
                                        </p:tgtEl>
                                        <p:attrNameLst>
                                          <p:attrName>style.visibility</p:attrName>
                                        </p:attrNameLst>
                                      </p:cBhvr>
                                      <p:to>
                                        <p:strVal val="visible"/>
                                      </p:to>
                                    </p:set>
                                    <p:anim calcmode="discrete" valueType="clr">
                                      <p:cBhvr override="childStyle">
                                        <p:cTn id="34" dur="80"/>
                                        <p:tgtEl>
                                          <p:spTgt spid="104451">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5" dur="80"/>
                                        <p:tgtEl>
                                          <p:spTgt spid="104451">
                                            <p:txEl>
                                              <p:pRg st="3" end="3"/>
                                            </p:txEl>
                                          </p:spTgt>
                                        </p:tgtEl>
                                        <p:attrNameLst>
                                          <p:attrName>fillcolor</p:attrName>
                                        </p:attrNameLst>
                                      </p:cBhvr>
                                      <p:tavLst>
                                        <p:tav tm="0">
                                          <p:val>
                                            <p:clrVal>
                                              <a:schemeClr val="accent2"/>
                                            </p:clrVal>
                                          </p:val>
                                        </p:tav>
                                        <p:tav tm="50000">
                                          <p:val>
                                            <p:clrVal>
                                              <a:schemeClr val="hlink"/>
                                            </p:clrVal>
                                          </p:val>
                                        </p:tav>
                                      </p:tavLst>
                                    </p:anim>
                                    <p:set>
                                      <p:cBhvr>
                                        <p:cTn id="36" dur="80"/>
                                        <p:tgtEl>
                                          <p:spTgt spid="104451">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1350963" y="304800"/>
            <a:ext cx="7793037" cy="1066800"/>
          </a:xfrm>
        </p:spPr>
        <p:txBody>
          <a:bodyPr/>
          <a:lstStyle/>
          <a:p>
            <a:r>
              <a:rPr lang="en-US"/>
              <a:t>Introduction</a:t>
            </a:r>
          </a:p>
        </p:txBody>
      </p:sp>
      <p:sp>
        <p:nvSpPr>
          <p:cNvPr id="95235" name="Rectangle 3"/>
          <p:cNvSpPr>
            <a:spLocks noGrp="1" noChangeArrowheads="1"/>
          </p:cNvSpPr>
          <p:nvPr>
            <p:ph type="body" idx="1"/>
          </p:nvPr>
        </p:nvSpPr>
        <p:spPr/>
        <p:txBody>
          <a:bodyPr/>
          <a:lstStyle/>
          <a:p>
            <a:pPr>
              <a:lnSpc>
                <a:spcPct val="90000"/>
              </a:lnSpc>
            </a:pPr>
            <a:r>
              <a:rPr lang="en-US" sz="2800">
                <a:latin typeface="Arial" charset="0"/>
              </a:rPr>
              <a:t>You are exposed to ever changing environmental conditions. For example, you may walk out of an air conditioned room into the hot summer sun.</a:t>
            </a:r>
          </a:p>
          <a:p>
            <a:pPr>
              <a:lnSpc>
                <a:spcPct val="90000"/>
              </a:lnSpc>
            </a:pPr>
            <a:r>
              <a:rPr lang="en-US" sz="2800">
                <a:latin typeface="Arial" charset="0"/>
              </a:rPr>
              <a:t>However the cells in your body work best when their surroundings are kept constant. Your body has many mechanisms that keep the cells surroundings constant even though your external environment is changing. This is homeostasis.</a:t>
            </a:r>
          </a:p>
          <a:p>
            <a:pPr>
              <a:lnSpc>
                <a:spcPct val="90000"/>
              </a:lnSpc>
            </a:pPr>
            <a:r>
              <a:rPr lang="en-US" sz="2800">
                <a:latin typeface="Arial" charset="0"/>
              </a:rPr>
              <a:t> Homeostasis is very important because when it fails you become ill and may die.  </a:t>
            </a:r>
            <a:r>
              <a:rPr lang="en-US" sz="2800">
                <a:latin typeface="Arial" charset="0"/>
                <a:hlinkClick r:id="rId4"/>
                <a:hlinkMouseOver r:id="rId5" action="ppaction://hlinkfile"/>
              </a:rPr>
              <a:t> </a:t>
            </a:r>
            <a:endParaRPr lang="en-US" sz="2800">
              <a:latin typeface="Arial" charset="0"/>
            </a:endParaRPr>
          </a:p>
        </p:txBody>
      </p:sp>
      <p:pic>
        <p:nvPicPr>
          <p:cNvPr id="95237" name="Picture 5" descr="istockphoto_1119571_hot_sun_classic_version">
            <a:hlinkClick r:id="rId6"/>
          </p:cNvPr>
          <p:cNvPicPr>
            <a:picLocks noChangeAspect="1" noChangeArrowheads="1"/>
          </p:cNvPicPr>
          <p:nvPr/>
        </p:nvPicPr>
        <p:blipFill>
          <a:blip r:embed="rId7" cstate="print"/>
          <a:srcRect l="6926" r="9956" b="41528"/>
          <a:stretch>
            <a:fillRect/>
          </a:stretch>
        </p:blipFill>
        <p:spPr bwMode="auto">
          <a:xfrm>
            <a:off x="304800" y="2438400"/>
            <a:ext cx="1066800" cy="977900"/>
          </a:xfrm>
          <a:prstGeom prst="rect">
            <a:avLst/>
          </a:prstGeom>
          <a:noFill/>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95235">
                                            <p:txEl>
                                              <p:pRg st="0" end="0"/>
                                            </p:txEl>
                                          </p:spTgt>
                                        </p:tgtEl>
                                        <p:attrNameLst>
                                          <p:attrName>style.visibility</p:attrName>
                                        </p:attrNameLst>
                                      </p:cBhvr>
                                      <p:to>
                                        <p:strVal val="visible"/>
                                      </p:to>
                                    </p:set>
                                    <p:anim calcmode="discrete" valueType="clr">
                                      <p:cBhvr override="childStyle">
                                        <p:cTn id="7" dur="80"/>
                                        <p:tgtEl>
                                          <p:spTgt spid="9523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5235">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95235">
                                            <p:txEl>
                                              <p:pRg st="0" end="0"/>
                                            </p:txEl>
                                          </p:spTgt>
                                        </p:tgtEl>
                                        <p:attrNameLst>
                                          <p:attrName>fill.type</p:attrName>
                                        </p:attrNameLst>
                                      </p:cBhvr>
                                      <p:to>
                                        <p:strVal val="solid"/>
                                      </p:to>
                                    </p:set>
                                  </p:childTnLst>
                                </p:cTn>
                              </p:par>
                              <p:par>
                                <p:cTn id="10" presetID="53" presetClass="entr" presetSubtype="0" fill="hold" nodeType="withEffect">
                                  <p:stCondLst>
                                    <p:cond delay="0"/>
                                  </p:stCondLst>
                                  <p:childTnLst>
                                    <p:set>
                                      <p:cBhvr>
                                        <p:cTn id="11" dur="1" fill="hold">
                                          <p:stCondLst>
                                            <p:cond delay="0"/>
                                          </p:stCondLst>
                                        </p:cTn>
                                        <p:tgtEl>
                                          <p:spTgt spid="95237"/>
                                        </p:tgtEl>
                                        <p:attrNameLst>
                                          <p:attrName>style.visibility</p:attrName>
                                        </p:attrNameLst>
                                      </p:cBhvr>
                                      <p:to>
                                        <p:strVal val="visible"/>
                                      </p:to>
                                    </p:set>
                                    <p:anim calcmode="lin" valueType="num">
                                      <p:cBhvr>
                                        <p:cTn id="12" dur="3000" fill="hold"/>
                                        <p:tgtEl>
                                          <p:spTgt spid="95237"/>
                                        </p:tgtEl>
                                        <p:attrNameLst>
                                          <p:attrName>ppt_w</p:attrName>
                                        </p:attrNameLst>
                                      </p:cBhvr>
                                      <p:tavLst>
                                        <p:tav tm="0">
                                          <p:val>
                                            <p:fltVal val="0"/>
                                          </p:val>
                                        </p:tav>
                                        <p:tav tm="100000">
                                          <p:val>
                                            <p:strVal val="#ppt_w"/>
                                          </p:val>
                                        </p:tav>
                                      </p:tavLst>
                                    </p:anim>
                                    <p:anim calcmode="lin" valueType="num">
                                      <p:cBhvr>
                                        <p:cTn id="13" dur="3000" fill="hold"/>
                                        <p:tgtEl>
                                          <p:spTgt spid="95237"/>
                                        </p:tgtEl>
                                        <p:attrNameLst>
                                          <p:attrName>ppt_h</p:attrName>
                                        </p:attrNameLst>
                                      </p:cBhvr>
                                      <p:tavLst>
                                        <p:tav tm="0">
                                          <p:val>
                                            <p:fltVal val="0"/>
                                          </p:val>
                                        </p:tav>
                                        <p:tav tm="100000">
                                          <p:val>
                                            <p:strVal val="#ppt_h"/>
                                          </p:val>
                                        </p:tav>
                                      </p:tavLst>
                                    </p:anim>
                                    <p:animEffect transition="in" filter="fade">
                                      <p:cBhvr>
                                        <p:cTn id="14" dur="3000"/>
                                        <p:tgtEl>
                                          <p:spTgt spid="95237"/>
                                        </p:tgtEl>
                                      </p:cBhvr>
                                    </p:animEffec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nodeType="clickEffect">
                                  <p:stCondLst>
                                    <p:cond delay="0"/>
                                  </p:stCondLst>
                                  <p:iterate type="lt">
                                    <p:tmPct val="50000"/>
                                  </p:iterate>
                                  <p:childTnLst>
                                    <p:set>
                                      <p:cBhvr>
                                        <p:cTn id="18" dur="1" fill="hold">
                                          <p:stCondLst>
                                            <p:cond delay="0"/>
                                          </p:stCondLst>
                                        </p:cTn>
                                        <p:tgtEl>
                                          <p:spTgt spid="95235">
                                            <p:txEl>
                                              <p:pRg st="1" end="1"/>
                                            </p:txEl>
                                          </p:spTgt>
                                        </p:tgtEl>
                                        <p:attrNameLst>
                                          <p:attrName>style.visibility</p:attrName>
                                        </p:attrNameLst>
                                      </p:cBhvr>
                                      <p:to>
                                        <p:strVal val="visible"/>
                                      </p:to>
                                    </p:set>
                                    <p:anim calcmode="discrete" valueType="clr">
                                      <p:cBhvr override="childStyle">
                                        <p:cTn id="19" dur="80"/>
                                        <p:tgtEl>
                                          <p:spTgt spid="9523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95235">
                                            <p:txEl>
                                              <p:pRg st="1" end="1"/>
                                            </p:txEl>
                                          </p:spTgt>
                                        </p:tgtEl>
                                        <p:attrNameLst>
                                          <p:attrName>fillcolor</p:attrName>
                                        </p:attrNameLst>
                                      </p:cBhvr>
                                      <p:tavLst>
                                        <p:tav tm="0">
                                          <p:val>
                                            <p:clrVal>
                                              <a:schemeClr val="accent2"/>
                                            </p:clrVal>
                                          </p:val>
                                        </p:tav>
                                        <p:tav tm="50000">
                                          <p:val>
                                            <p:clrVal>
                                              <a:schemeClr val="hlink"/>
                                            </p:clrVal>
                                          </p:val>
                                        </p:tav>
                                      </p:tavLst>
                                    </p:anim>
                                    <p:set>
                                      <p:cBhvr>
                                        <p:cTn id="21" dur="80"/>
                                        <p:tgtEl>
                                          <p:spTgt spid="95235">
                                            <p:txEl>
                                              <p:pRg st="1" end="1"/>
                                            </p:txEl>
                                          </p:spTgt>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27" presetClass="entr" presetSubtype="0" fill="hold" nodeType="clickEffect">
                                  <p:stCondLst>
                                    <p:cond delay="0"/>
                                  </p:stCondLst>
                                  <p:iterate type="lt">
                                    <p:tmPct val="50000"/>
                                  </p:iterate>
                                  <p:childTnLst>
                                    <p:set>
                                      <p:cBhvr>
                                        <p:cTn id="25" dur="1" fill="hold">
                                          <p:stCondLst>
                                            <p:cond delay="0"/>
                                          </p:stCondLst>
                                        </p:cTn>
                                        <p:tgtEl>
                                          <p:spTgt spid="95235">
                                            <p:txEl>
                                              <p:pRg st="2" end="2"/>
                                            </p:txEl>
                                          </p:spTgt>
                                        </p:tgtEl>
                                        <p:attrNameLst>
                                          <p:attrName>style.visibility</p:attrName>
                                        </p:attrNameLst>
                                      </p:cBhvr>
                                      <p:to>
                                        <p:strVal val="visible"/>
                                      </p:to>
                                    </p:set>
                                    <p:anim calcmode="discrete" valueType="clr">
                                      <p:cBhvr override="childStyle">
                                        <p:cTn id="26" dur="80"/>
                                        <p:tgtEl>
                                          <p:spTgt spid="95235">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95235">
                                            <p:txEl>
                                              <p:pRg st="2" end="2"/>
                                            </p:txEl>
                                          </p:spTgt>
                                        </p:tgtEl>
                                        <p:attrNameLst>
                                          <p:attrName>fillcolor</p:attrName>
                                        </p:attrNameLst>
                                      </p:cBhvr>
                                      <p:tavLst>
                                        <p:tav tm="0">
                                          <p:val>
                                            <p:clrVal>
                                              <a:schemeClr val="accent2"/>
                                            </p:clrVal>
                                          </p:val>
                                        </p:tav>
                                        <p:tav tm="50000">
                                          <p:val>
                                            <p:clrVal>
                                              <a:schemeClr val="hlink"/>
                                            </p:clrVal>
                                          </p:val>
                                        </p:tav>
                                      </p:tavLst>
                                    </p:anim>
                                    <p:set>
                                      <p:cBhvr>
                                        <p:cTn id="28" dur="80"/>
                                        <p:tgtEl>
                                          <p:spTgt spid="95235">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a:t>Maintaining Homeostasis</a:t>
            </a:r>
          </a:p>
        </p:txBody>
      </p:sp>
      <p:sp>
        <p:nvSpPr>
          <p:cNvPr id="87043" name="Rectangle 3"/>
          <p:cNvSpPr>
            <a:spLocks noGrp="1" noChangeArrowheads="1"/>
          </p:cNvSpPr>
          <p:nvPr>
            <p:ph type="body" idx="1"/>
          </p:nvPr>
        </p:nvSpPr>
        <p:spPr>
          <a:xfrm>
            <a:off x="685800" y="2017713"/>
            <a:ext cx="6705600" cy="4535487"/>
          </a:xfrm>
        </p:spPr>
        <p:txBody>
          <a:bodyPr/>
          <a:lstStyle/>
          <a:p>
            <a:pPr>
              <a:lnSpc>
                <a:spcPct val="90000"/>
              </a:lnSpc>
              <a:buFont typeface="Wingdings" pitchFamily="2" charset="2"/>
              <a:buChar char="§"/>
            </a:pPr>
            <a:r>
              <a:rPr lang="en-US">
                <a:latin typeface="Arial" charset="0"/>
              </a:rPr>
              <a:t>Chemistry is the reason why we must maintain homeostasis.</a:t>
            </a:r>
            <a:r>
              <a:rPr lang="en-US" u="sng">
                <a:latin typeface="Arial" charset="0"/>
              </a:rPr>
              <a:t> </a:t>
            </a:r>
            <a:br>
              <a:rPr lang="en-US" u="sng">
                <a:latin typeface="Arial" charset="0"/>
              </a:rPr>
            </a:br>
            <a:endParaRPr lang="en-US" u="sng">
              <a:latin typeface="Arial" charset="0"/>
            </a:endParaRPr>
          </a:p>
          <a:p>
            <a:pPr>
              <a:lnSpc>
                <a:spcPct val="90000"/>
              </a:lnSpc>
              <a:buFont typeface="Wingdings" pitchFamily="2" charset="2"/>
              <a:buChar char="§"/>
            </a:pPr>
            <a:r>
              <a:rPr lang="en-US">
                <a:latin typeface="Arial" charset="0"/>
              </a:rPr>
              <a:t>Biochemical processes (the chemical reactions) that occur within us) are vital to life and occur efficiently only within a limited temperature range and at a specific pH.</a:t>
            </a:r>
            <a:r>
              <a:rPr lang="en-US" b="1"/>
              <a:t> </a:t>
            </a:r>
          </a:p>
        </p:txBody>
      </p:sp>
      <p:pic>
        <p:nvPicPr>
          <p:cNvPr id="87048" name="Picture 8" descr="beakers A"/>
          <p:cNvPicPr>
            <a:picLocks noChangeAspect="1" noChangeArrowheads="1"/>
          </p:cNvPicPr>
          <p:nvPr/>
        </p:nvPicPr>
        <p:blipFill>
          <a:blip r:embed="rId4" cstate="print"/>
          <a:srcRect/>
          <a:stretch>
            <a:fillRect/>
          </a:stretch>
        </p:blipFill>
        <p:spPr bwMode="auto">
          <a:xfrm>
            <a:off x="6289675" y="2066925"/>
            <a:ext cx="2740025" cy="1979613"/>
          </a:xfrm>
          <a:prstGeom prst="rect">
            <a:avLst/>
          </a:prstGeom>
          <a:noFill/>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87043">
                                            <p:txEl>
                                              <p:pRg st="0" end="0"/>
                                            </p:txEl>
                                          </p:spTgt>
                                        </p:tgtEl>
                                        <p:attrNameLst>
                                          <p:attrName>style.visibility</p:attrName>
                                        </p:attrNameLst>
                                      </p:cBhvr>
                                      <p:to>
                                        <p:strVal val="visible"/>
                                      </p:to>
                                    </p:set>
                                    <p:anim calcmode="discrete" valueType="clr">
                                      <p:cBhvr override="childStyle">
                                        <p:cTn id="7" dur="80"/>
                                        <p:tgtEl>
                                          <p:spTgt spid="8704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8704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87043">
                                            <p:txEl>
                                              <p:pRg st="0" end="0"/>
                                            </p:txEl>
                                          </p:spTgt>
                                        </p:tgtEl>
                                        <p:attrNameLst>
                                          <p:attrName>fill.type</p:attrName>
                                        </p:attrNameLst>
                                      </p:cBhvr>
                                      <p:to>
                                        <p:strVal val="solid"/>
                                      </p:to>
                                    </p:set>
                                  </p:childTnLst>
                                </p:cTn>
                              </p:par>
                            </p:childTnLst>
                          </p:cTn>
                        </p:par>
                        <p:par>
                          <p:cTn id="10" fill="hold">
                            <p:stCondLst>
                              <p:cond delay="2040"/>
                            </p:stCondLst>
                            <p:childTnLst>
                              <p:par>
                                <p:cTn id="11" presetID="53" presetClass="entr" presetSubtype="0" fill="hold" nodeType="afterEffect">
                                  <p:stCondLst>
                                    <p:cond delay="0"/>
                                  </p:stCondLst>
                                  <p:childTnLst>
                                    <p:set>
                                      <p:cBhvr>
                                        <p:cTn id="12" dur="1" fill="hold">
                                          <p:stCondLst>
                                            <p:cond delay="0"/>
                                          </p:stCondLst>
                                        </p:cTn>
                                        <p:tgtEl>
                                          <p:spTgt spid="87048"/>
                                        </p:tgtEl>
                                        <p:attrNameLst>
                                          <p:attrName>style.visibility</p:attrName>
                                        </p:attrNameLst>
                                      </p:cBhvr>
                                      <p:to>
                                        <p:strVal val="visible"/>
                                      </p:to>
                                    </p:set>
                                    <p:anim calcmode="lin" valueType="num">
                                      <p:cBhvr>
                                        <p:cTn id="13" dur="500" fill="hold"/>
                                        <p:tgtEl>
                                          <p:spTgt spid="87048"/>
                                        </p:tgtEl>
                                        <p:attrNameLst>
                                          <p:attrName>ppt_w</p:attrName>
                                        </p:attrNameLst>
                                      </p:cBhvr>
                                      <p:tavLst>
                                        <p:tav tm="0">
                                          <p:val>
                                            <p:fltVal val="0"/>
                                          </p:val>
                                        </p:tav>
                                        <p:tav tm="100000">
                                          <p:val>
                                            <p:strVal val="#ppt_w"/>
                                          </p:val>
                                        </p:tav>
                                      </p:tavLst>
                                    </p:anim>
                                    <p:anim calcmode="lin" valueType="num">
                                      <p:cBhvr>
                                        <p:cTn id="14" dur="500" fill="hold"/>
                                        <p:tgtEl>
                                          <p:spTgt spid="87048"/>
                                        </p:tgtEl>
                                        <p:attrNameLst>
                                          <p:attrName>ppt_h</p:attrName>
                                        </p:attrNameLst>
                                      </p:cBhvr>
                                      <p:tavLst>
                                        <p:tav tm="0">
                                          <p:val>
                                            <p:fltVal val="0"/>
                                          </p:val>
                                        </p:tav>
                                        <p:tav tm="100000">
                                          <p:val>
                                            <p:strVal val="#ppt_h"/>
                                          </p:val>
                                        </p:tav>
                                      </p:tavLst>
                                    </p:anim>
                                    <p:animEffect transition="in" filter="fade">
                                      <p:cBhvr>
                                        <p:cTn id="15" dur="500"/>
                                        <p:tgtEl>
                                          <p:spTgt spid="87048"/>
                                        </p:tgtEl>
                                      </p:cBhvr>
                                    </p:animEffect>
                                  </p:childTnLst>
                                </p:cTn>
                              </p:par>
                            </p:childTnLst>
                          </p:cTn>
                        </p:par>
                      </p:childTnLst>
                    </p:cTn>
                  </p:par>
                  <p:par>
                    <p:cTn id="16" fill="hold">
                      <p:stCondLst>
                        <p:cond delay="indefinite"/>
                      </p:stCondLst>
                      <p:childTnLst>
                        <p:par>
                          <p:cTn id="17" fill="hold">
                            <p:stCondLst>
                              <p:cond delay="0"/>
                            </p:stCondLst>
                            <p:childTnLst>
                              <p:par>
                                <p:cTn id="18" presetID="27" presetClass="entr" presetSubtype="0" fill="hold" nodeType="clickEffect">
                                  <p:stCondLst>
                                    <p:cond delay="0"/>
                                  </p:stCondLst>
                                  <p:iterate type="lt">
                                    <p:tmPct val="50000"/>
                                  </p:iterate>
                                  <p:childTnLst>
                                    <p:set>
                                      <p:cBhvr>
                                        <p:cTn id="19" dur="1" fill="hold">
                                          <p:stCondLst>
                                            <p:cond delay="0"/>
                                          </p:stCondLst>
                                        </p:cTn>
                                        <p:tgtEl>
                                          <p:spTgt spid="87043">
                                            <p:txEl>
                                              <p:pRg st="1" end="1"/>
                                            </p:txEl>
                                          </p:spTgt>
                                        </p:tgtEl>
                                        <p:attrNameLst>
                                          <p:attrName>style.visibility</p:attrName>
                                        </p:attrNameLst>
                                      </p:cBhvr>
                                      <p:to>
                                        <p:strVal val="visible"/>
                                      </p:to>
                                    </p:set>
                                    <p:anim calcmode="discrete" valueType="clr">
                                      <p:cBhvr override="childStyle">
                                        <p:cTn id="20" dur="80"/>
                                        <p:tgtEl>
                                          <p:spTgt spid="8704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87043">
                                            <p:txEl>
                                              <p:pRg st="1" end="1"/>
                                            </p:txEl>
                                          </p:spTgt>
                                        </p:tgtEl>
                                        <p:attrNameLst>
                                          <p:attrName>fillcolor</p:attrName>
                                        </p:attrNameLst>
                                      </p:cBhvr>
                                      <p:tavLst>
                                        <p:tav tm="0">
                                          <p:val>
                                            <p:clrVal>
                                              <a:schemeClr val="accent2"/>
                                            </p:clrVal>
                                          </p:val>
                                        </p:tav>
                                        <p:tav tm="50000">
                                          <p:val>
                                            <p:clrVal>
                                              <a:schemeClr val="hlink"/>
                                            </p:clrVal>
                                          </p:val>
                                        </p:tav>
                                      </p:tavLst>
                                    </p:anim>
                                    <p:set>
                                      <p:cBhvr>
                                        <p:cTn id="22" dur="80"/>
                                        <p:tgtEl>
                                          <p:spTgt spid="8704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1150938" y="214313"/>
            <a:ext cx="7793037" cy="1004887"/>
          </a:xfrm>
        </p:spPr>
        <p:txBody>
          <a:bodyPr/>
          <a:lstStyle/>
          <a:p>
            <a:r>
              <a:rPr lang="en-US"/>
              <a:t>Internal Communication</a:t>
            </a:r>
          </a:p>
        </p:txBody>
      </p:sp>
      <p:sp>
        <p:nvSpPr>
          <p:cNvPr id="94211" name="Rectangle 3"/>
          <p:cNvSpPr>
            <a:spLocks noGrp="1" noChangeArrowheads="1"/>
          </p:cNvSpPr>
          <p:nvPr>
            <p:ph type="body" idx="1"/>
          </p:nvPr>
        </p:nvSpPr>
        <p:spPr>
          <a:xfrm>
            <a:off x="1182688" y="1828800"/>
            <a:ext cx="7808912" cy="4303713"/>
          </a:xfrm>
        </p:spPr>
        <p:txBody>
          <a:bodyPr/>
          <a:lstStyle/>
          <a:p>
            <a:pPr>
              <a:lnSpc>
                <a:spcPct val="80000"/>
              </a:lnSpc>
            </a:pPr>
            <a:r>
              <a:rPr lang="en-US">
                <a:latin typeface="Arial" charset="0"/>
              </a:rPr>
              <a:t>The body must have good internal     communication, using the endocrine and nervous systems, to maintain homeostasis.  </a:t>
            </a:r>
          </a:p>
          <a:p>
            <a:pPr>
              <a:lnSpc>
                <a:spcPct val="80000"/>
              </a:lnSpc>
            </a:pPr>
            <a:r>
              <a:rPr lang="en-US">
                <a:latin typeface="Arial" charset="0"/>
              </a:rPr>
              <a:t>Feedback inhibition limits the operation of a system or causes it to shut down when it senses too much of a certain product (such as water, glucose, salt, heat, CO</a:t>
            </a:r>
            <a:r>
              <a:rPr lang="en-US" b="1" baseline="-12000">
                <a:latin typeface="Arial" charset="0"/>
              </a:rPr>
              <a:t>2</a:t>
            </a:r>
            <a:r>
              <a:rPr lang="en-US">
                <a:latin typeface="Arial" charset="0"/>
              </a:rPr>
              <a:t> etc.)</a:t>
            </a:r>
          </a:p>
          <a:p>
            <a:pPr>
              <a:lnSpc>
                <a:spcPct val="80000"/>
              </a:lnSpc>
            </a:pPr>
            <a:r>
              <a:rPr lang="en-US">
                <a:latin typeface="Arial" charset="0"/>
              </a:rPr>
              <a:t>It will cause the system to “turn back on” when there is too little of this product.</a:t>
            </a:r>
            <a:br>
              <a:rPr lang="en-US">
                <a:latin typeface="Arial" charset="0"/>
              </a:rPr>
            </a:br>
            <a:r>
              <a:rPr lang="en-US" sz="800" b="1">
                <a:latin typeface="Arial" charset="0"/>
              </a:rPr>
              <a:t/>
            </a:r>
            <a:br>
              <a:rPr lang="en-US" sz="800" b="1">
                <a:latin typeface="Arial" charset="0"/>
              </a:rPr>
            </a:br>
            <a:endParaRPr lang="en-US" sz="800" b="1">
              <a:latin typeface="Arial" charset="0"/>
            </a:endParaRPr>
          </a:p>
        </p:txBody>
      </p:sp>
      <p:pic>
        <p:nvPicPr>
          <p:cNvPr id="94217" name="Picture 9" descr="arrow-up">
            <a:hlinkClick r:id="rId4"/>
          </p:cNvPr>
          <p:cNvPicPr>
            <a:picLocks noChangeAspect="1" noChangeArrowheads="1"/>
          </p:cNvPicPr>
          <p:nvPr/>
        </p:nvPicPr>
        <p:blipFill>
          <a:blip r:embed="rId5" cstate="print"/>
          <a:srcRect/>
          <a:stretch>
            <a:fillRect/>
          </a:stretch>
        </p:blipFill>
        <p:spPr bwMode="auto">
          <a:xfrm>
            <a:off x="381000" y="5410200"/>
            <a:ext cx="609600" cy="819150"/>
          </a:xfrm>
          <a:prstGeom prst="rect">
            <a:avLst/>
          </a:prstGeom>
          <a:noFill/>
        </p:spPr>
      </p:pic>
      <p:pic>
        <p:nvPicPr>
          <p:cNvPr id="94218" name="Picture 10" descr="arrow-up">
            <a:hlinkClick r:id="rId4"/>
          </p:cNvPr>
          <p:cNvPicPr>
            <a:picLocks noChangeAspect="1" noChangeArrowheads="1"/>
          </p:cNvPicPr>
          <p:nvPr/>
        </p:nvPicPr>
        <p:blipFill>
          <a:blip r:embed="rId6" cstate="print"/>
          <a:srcRect/>
          <a:stretch>
            <a:fillRect/>
          </a:stretch>
        </p:blipFill>
        <p:spPr bwMode="auto">
          <a:xfrm>
            <a:off x="381000" y="4114800"/>
            <a:ext cx="609600" cy="819150"/>
          </a:xfrm>
          <a:prstGeom prst="rect">
            <a:avLst/>
          </a:prstGeom>
          <a:noFill/>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94211">
                                            <p:txEl>
                                              <p:pRg st="0" end="0"/>
                                            </p:txEl>
                                          </p:spTgt>
                                        </p:tgtEl>
                                        <p:attrNameLst>
                                          <p:attrName>style.visibility</p:attrName>
                                        </p:attrNameLst>
                                      </p:cBhvr>
                                      <p:to>
                                        <p:strVal val="visible"/>
                                      </p:to>
                                    </p:set>
                                    <p:anim calcmode="discrete" valueType="clr">
                                      <p:cBhvr override="childStyle">
                                        <p:cTn id="7" dur="80"/>
                                        <p:tgtEl>
                                          <p:spTgt spid="9421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4211">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94211">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94211">
                                            <p:txEl>
                                              <p:pRg st="1" end="1"/>
                                            </p:txEl>
                                          </p:spTgt>
                                        </p:tgtEl>
                                        <p:attrNameLst>
                                          <p:attrName>style.visibility</p:attrName>
                                        </p:attrNameLst>
                                      </p:cBhvr>
                                      <p:to>
                                        <p:strVal val="visible"/>
                                      </p:to>
                                    </p:set>
                                    <p:anim calcmode="discrete" valueType="clr">
                                      <p:cBhvr override="childStyle">
                                        <p:cTn id="14" dur="80"/>
                                        <p:tgtEl>
                                          <p:spTgt spid="94211">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94211">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94211">
                                            <p:txEl>
                                              <p:pRg st="1" end="1"/>
                                            </p:txEl>
                                          </p:spTgt>
                                        </p:tgtEl>
                                        <p:attrNameLst>
                                          <p:attrName>fill.type</p:attrName>
                                        </p:attrNameLst>
                                      </p:cBhvr>
                                      <p:to>
                                        <p:strVal val="solid"/>
                                      </p:to>
                                    </p:set>
                                  </p:childTnLst>
                                </p:cTn>
                              </p:par>
                              <p:par>
                                <p:cTn id="17" presetID="22" presetClass="entr" presetSubtype="1" fill="hold" nodeType="withEffect">
                                  <p:stCondLst>
                                    <p:cond delay="0"/>
                                  </p:stCondLst>
                                  <p:childTnLst>
                                    <p:set>
                                      <p:cBhvr>
                                        <p:cTn id="18" dur="1" fill="hold">
                                          <p:stCondLst>
                                            <p:cond delay="0"/>
                                          </p:stCondLst>
                                        </p:cTn>
                                        <p:tgtEl>
                                          <p:spTgt spid="94218"/>
                                        </p:tgtEl>
                                        <p:attrNameLst>
                                          <p:attrName>style.visibility</p:attrName>
                                        </p:attrNameLst>
                                      </p:cBhvr>
                                      <p:to>
                                        <p:strVal val="visible"/>
                                      </p:to>
                                    </p:set>
                                    <p:animEffect transition="in" filter="wipe(up)">
                                      <p:cBhvr>
                                        <p:cTn id="19" dur="2000"/>
                                        <p:tgtEl>
                                          <p:spTgt spid="94218"/>
                                        </p:tgtEl>
                                      </p:cBhvr>
                                    </p:animEffec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nodeType="clickEffect">
                                  <p:stCondLst>
                                    <p:cond delay="0"/>
                                  </p:stCondLst>
                                  <p:iterate type="lt">
                                    <p:tmPct val="50000"/>
                                  </p:iterate>
                                  <p:childTnLst>
                                    <p:set>
                                      <p:cBhvr>
                                        <p:cTn id="23" dur="1" fill="hold">
                                          <p:stCondLst>
                                            <p:cond delay="0"/>
                                          </p:stCondLst>
                                        </p:cTn>
                                        <p:tgtEl>
                                          <p:spTgt spid="94211">
                                            <p:txEl>
                                              <p:pRg st="2" end="2"/>
                                            </p:txEl>
                                          </p:spTgt>
                                        </p:tgtEl>
                                        <p:attrNameLst>
                                          <p:attrName>style.visibility</p:attrName>
                                        </p:attrNameLst>
                                      </p:cBhvr>
                                      <p:to>
                                        <p:strVal val="visible"/>
                                      </p:to>
                                    </p:set>
                                    <p:anim calcmode="discrete" valueType="clr">
                                      <p:cBhvr override="childStyle">
                                        <p:cTn id="24" dur="80"/>
                                        <p:tgtEl>
                                          <p:spTgt spid="94211">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94211">
                                            <p:txEl>
                                              <p:pRg st="2" end="2"/>
                                            </p:txEl>
                                          </p:spTgt>
                                        </p:tgtEl>
                                        <p:attrNameLst>
                                          <p:attrName>fillcolor</p:attrName>
                                        </p:attrNameLst>
                                      </p:cBhvr>
                                      <p:tavLst>
                                        <p:tav tm="0">
                                          <p:val>
                                            <p:clrVal>
                                              <a:schemeClr val="accent2"/>
                                            </p:clrVal>
                                          </p:val>
                                        </p:tav>
                                        <p:tav tm="50000">
                                          <p:val>
                                            <p:clrVal>
                                              <a:schemeClr val="hlink"/>
                                            </p:clrVal>
                                          </p:val>
                                        </p:tav>
                                      </p:tavLst>
                                    </p:anim>
                                    <p:set>
                                      <p:cBhvr>
                                        <p:cTn id="26" dur="80"/>
                                        <p:tgtEl>
                                          <p:spTgt spid="94211">
                                            <p:txEl>
                                              <p:pRg st="2" end="2"/>
                                            </p:txEl>
                                          </p:spTgt>
                                        </p:tgtEl>
                                        <p:attrNameLst>
                                          <p:attrName>fill.type</p:attrName>
                                        </p:attrNameLst>
                                      </p:cBhvr>
                                      <p:to>
                                        <p:strVal val="solid"/>
                                      </p:to>
                                    </p:set>
                                  </p:childTnLst>
                                </p:cTn>
                              </p:par>
                              <p:par>
                                <p:cTn id="27" presetID="22" presetClass="entr" presetSubtype="4" fill="hold" nodeType="withEffect">
                                  <p:stCondLst>
                                    <p:cond delay="0"/>
                                  </p:stCondLst>
                                  <p:childTnLst>
                                    <p:set>
                                      <p:cBhvr>
                                        <p:cTn id="28" dur="1" fill="hold">
                                          <p:stCondLst>
                                            <p:cond delay="0"/>
                                          </p:stCondLst>
                                        </p:cTn>
                                        <p:tgtEl>
                                          <p:spTgt spid="94217"/>
                                        </p:tgtEl>
                                        <p:attrNameLst>
                                          <p:attrName>style.visibility</p:attrName>
                                        </p:attrNameLst>
                                      </p:cBhvr>
                                      <p:to>
                                        <p:strVal val="visible"/>
                                      </p:to>
                                    </p:set>
                                    <p:animEffect transition="in" filter="wipe(down)">
                                      <p:cBhvr>
                                        <p:cTn id="29" dur="2000"/>
                                        <p:tgtEl>
                                          <p:spTgt spid="942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1150938" y="214313"/>
            <a:ext cx="7793037" cy="1233487"/>
          </a:xfrm>
        </p:spPr>
        <p:txBody>
          <a:bodyPr/>
          <a:lstStyle/>
          <a:p>
            <a:r>
              <a:rPr lang="en-US"/>
              <a:t>A Temperature Control System</a:t>
            </a:r>
          </a:p>
        </p:txBody>
      </p:sp>
      <p:sp>
        <p:nvSpPr>
          <p:cNvPr id="96259" name="Rectangle 3"/>
          <p:cNvSpPr>
            <a:spLocks noGrp="1" noChangeArrowheads="1"/>
          </p:cNvSpPr>
          <p:nvPr>
            <p:ph type="body" idx="1"/>
          </p:nvPr>
        </p:nvSpPr>
        <p:spPr/>
        <p:txBody>
          <a:bodyPr/>
          <a:lstStyle/>
          <a:p>
            <a:r>
              <a:rPr lang="en-US" dirty="0">
                <a:latin typeface="Arial" charset="0"/>
              </a:rPr>
              <a:t>To help us understand homeostasis in living organisms, let us first look at a non-living system. We will use a temperature control system for a room which has many similar features to homeostatic mechanisms…. </a:t>
            </a:r>
            <a:br>
              <a:rPr lang="en-US" dirty="0">
                <a:latin typeface="Arial" charset="0"/>
              </a:rPr>
            </a:br>
            <a:endParaRPr lang="en-US" dirty="0">
              <a:latin typeface="Arial"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anim calcmode="lin" valueType="num">
                                      <p:cBhvr>
                                        <p:cTn id="7" dur="2000" fill="hold"/>
                                        <p:tgtEl>
                                          <p:spTgt spid="96259">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96259">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962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7286" name="Picture 6" descr="j0135991">
            <a:hlinkClick r:id="rId4" tooltip="Animation"/>
          </p:cNvPr>
          <p:cNvPicPr>
            <a:picLocks noChangeAspect="1" noChangeArrowheads="1"/>
          </p:cNvPicPr>
          <p:nvPr/>
        </p:nvPicPr>
        <p:blipFill>
          <a:blip r:embed="rId5" cstate="print"/>
          <a:srcRect/>
          <a:stretch>
            <a:fillRect/>
          </a:stretch>
        </p:blipFill>
        <p:spPr bwMode="auto">
          <a:xfrm>
            <a:off x="6711950" y="4406900"/>
            <a:ext cx="1266825" cy="1981200"/>
          </a:xfrm>
          <a:prstGeom prst="rect">
            <a:avLst/>
          </a:prstGeom>
          <a:noFill/>
        </p:spPr>
      </p:pic>
      <p:sp>
        <p:nvSpPr>
          <p:cNvPr id="97283" name="Rectangle 3"/>
          <p:cNvSpPr>
            <a:spLocks noGrp="1" noChangeArrowheads="1"/>
          </p:cNvSpPr>
          <p:nvPr>
            <p:ph type="body" idx="1"/>
          </p:nvPr>
        </p:nvSpPr>
        <p:spPr/>
        <p:txBody>
          <a:bodyPr/>
          <a:lstStyle/>
          <a:p>
            <a:r>
              <a:rPr lang="en-US">
                <a:latin typeface="Arial" charset="0"/>
              </a:rPr>
              <a:t>You have just studied how the temperature of a room can be controlled. Now you will examine how similar mechanisms operate to control body temperature in humans. </a:t>
            </a:r>
            <a:br>
              <a:rPr lang="en-US">
                <a:latin typeface="Arial" charset="0"/>
              </a:rPr>
            </a:br>
            <a:r>
              <a:rPr lang="en-US">
                <a:latin typeface="Arial" charset="0"/>
              </a:rPr>
              <a:t>Go to this web address….</a:t>
            </a:r>
            <a:br>
              <a:rPr lang="en-US">
                <a:latin typeface="Arial" charset="0"/>
              </a:rPr>
            </a:br>
            <a:r>
              <a:rPr lang="en-US">
                <a:latin typeface="Arial" charset="0"/>
              </a:rPr>
              <a:t>Click on the hot man.</a:t>
            </a:r>
          </a:p>
          <a:p>
            <a:pPr>
              <a:buFont typeface="Wingdings" pitchFamily="2" charset="2"/>
              <a:buNone/>
            </a:pPr>
            <a:endParaRPr lang="en-US">
              <a:latin typeface="Arial" charset="0"/>
            </a:endParaRPr>
          </a:p>
        </p:txBody>
      </p:sp>
      <p:sp>
        <p:nvSpPr>
          <p:cNvPr id="97287" name="Rectangle 7">
            <a:hlinkClick r:id="rId6" tooltip="Animation"/>
          </p:cNvPr>
          <p:cNvSpPr>
            <a:spLocks noChangeArrowheads="1"/>
          </p:cNvSpPr>
          <p:nvPr/>
        </p:nvSpPr>
        <p:spPr bwMode="auto">
          <a:xfrm>
            <a:off x="6783388" y="4389438"/>
            <a:ext cx="1354137" cy="1901825"/>
          </a:xfrm>
          <a:prstGeom prst="rect">
            <a:avLst/>
          </a:prstGeom>
          <a:noFill/>
          <a:ln w="9525">
            <a:noFill/>
            <a:miter lim="800000"/>
            <a:headEnd/>
            <a:tailEnd/>
          </a:ln>
          <a:effectLst/>
        </p:spPr>
        <p:txBody>
          <a:bodyPr wrap="none" anchor="ctr"/>
          <a:lstStyle/>
          <a:p>
            <a:endParaRPr lang="en-US"/>
          </a:p>
        </p:txBody>
      </p:sp>
      <p:sp>
        <p:nvSpPr>
          <p:cNvPr id="97282" name="Rectangle 2"/>
          <p:cNvSpPr>
            <a:spLocks noGrp="1" noChangeArrowheads="1"/>
          </p:cNvSpPr>
          <p:nvPr>
            <p:ph type="title"/>
          </p:nvPr>
        </p:nvSpPr>
        <p:spPr/>
        <p:txBody>
          <a:bodyPr/>
          <a:lstStyle/>
          <a:p>
            <a:r>
              <a:rPr lang="en-US"/>
              <a:t>Human Body </a:t>
            </a:r>
            <a:br>
              <a:rPr lang="en-US"/>
            </a:br>
            <a:r>
              <a:rPr lang="en-US"/>
              <a:t>Temperature Control</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97283">
                                            <p:txEl>
                                              <p:pRg st="0" end="0"/>
                                            </p:txEl>
                                          </p:spTgt>
                                        </p:tgtEl>
                                        <p:attrNameLst>
                                          <p:attrName>style.visibility</p:attrName>
                                        </p:attrNameLst>
                                      </p:cBhvr>
                                      <p:to>
                                        <p:strVal val="visible"/>
                                      </p:to>
                                    </p:set>
                                    <p:anim calcmode="lin" valueType="num">
                                      <p:cBhvr>
                                        <p:cTn id="7" dur="2000" fill="hold"/>
                                        <p:tgtEl>
                                          <p:spTgt spid="9728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97283">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97283">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97286"/>
                                        </p:tgtEl>
                                        <p:attrNameLst>
                                          <p:attrName>style.visibility</p:attrName>
                                        </p:attrNameLst>
                                      </p:cBhvr>
                                      <p:to>
                                        <p:strVal val="visible"/>
                                      </p:to>
                                    </p:set>
                                    <p:anim calcmode="lin" valueType="num">
                                      <p:cBhvr>
                                        <p:cTn id="12" dur="2000" fill="hold"/>
                                        <p:tgtEl>
                                          <p:spTgt spid="97286"/>
                                        </p:tgtEl>
                                        <p:attrNameLst>
                                          <p:attrName>ppt_w</p:attrName>
                                        </p:attrNameLst>
                                      </p:cBhvr>
                                      <p:tavLst>
                                        <p:tav tm="0">
                                          <p:val>
                                            <p:fltVal val="0"/>
                                          </p:val>
                                        </p:tav>
                                        <p:tav tm="100000">
                                          <p:val>
                                            <p:strVal val="#ppt_w"/>
                                          </p:val>
                                        </p:tav>
                                      </p:tavLst>
                                    </p:anim>
                                    <p:anim calcmode="lin" valueType="num">
                                      <p:cBhvr>
                                        <p:cTn id="13" dur="2000" fill="hold"/>
                                        <p:tgtEl>
                                          <p:spTgt spid="97286"/>
                                        </p:tgtEl>
                                        <p:attrNameLst>
                                          <p:attrName>ppt_h</p:attrName>
                                        </p:attrNameLst>
                                      </p:cBhvr>
                                      <p:tavLst>
                                        <p:tav tm="0">
                                          <p:val>
                                            <p:fltVal val="0"/>
                                          </p:val>
                                        </p:tav>
                                        <p:tav tm="100000">
                                          <p:val>
                                            <p:strVal val="#ppt_h"/>
                                          </p:val>
                                        </p:tav>
                                      </p:tavLst>
                                    </p:anim>
                                    <p:animEffect transition="in" filter="fade">
                                      <p:cBhvr>
                                        <p:cTn id="14" dur="2000"/>
                                        <p:tgtEl>
                                          <p:spTgt spid="972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1150938" y="214313"/>
            <a:ext cx="7793037" cy="1157287"/>
          </a:xfrm>
        </p:spPr>
        <p:txBody>
          <a:bodyPr/>
          <a:lstStyle/>
          <a:p>
            <a:r>
              <a:rPr lang="en-US"/>
              <a:t>A Review</a:t>
            </a:r>
          </a:p>
        </p:txBody>
      </p:sp>
      <p:sp>
        <p:nvSpPr>
          <p:cNvPr id="98307" name="Rectangle 3"/>
          <p:cNvSpPr>
            <a:spLocks noGrp="1" noChangeArrowheads="1"/>
          </p:cNvSpPr>
          <p:nvPr>
            <p:ph type="body" idx="1"/>
          </p:nvPr>
        </p:nvSpPr>
        <p:spPr>
          <a:xfrm>
            <a:off x="914400" y="1828800"/>
            <a:ext cx="8229600" cy="4495800"/>
          </a:xfrm>
        </p:spPr>
        <p:txBody>
          <a:bodyPr/>
          <a:lstStyle/>
          <a:p>
            <a:pPr>
              <a:lnSpc>
                <a:spcPct val="80000"/>
              </a:lnSpc>
            </a:pPr>
            <a:r>
              <a:rPr lang="en-US" sz="2800" b="1" u="sng">
                <a:solidFill>
                  <a:schemeClr val="hlink"/>
                </a:solidFill>
                <a:latin typeface="Arial" charset="0"/>
              </a:rPr>
              <a:t>Example</a:t>
            </a:r>
            <a:r>
              <a:rPr lang="en-US" sz="2800">
                <a:latin typeface="Arial" charset="0"/>
              </a:rPr>
              <a:t>: thermostatic heating system in a home </a:t>
            </a:r>
          </a:p>
          <a:p>
            <a:pPr>
              <a:lnSpc>
                <a:spcPct val="80000"/>
              </a:lnSpc>
              <a:buFont typeface="Wingdings" pitchFamily="2" charset="2"/>
              <a:buNone/>
            </a:pPr>
            <a:endParaRPr lang="en-US" sz="2800">
              <a:latin typeface="Arial" charset="0"/>
            </a:endParaRPr>
          </a:p>
          <a:p>
            <a:pPr>
              <a:lnSpc>
                <a:spcPct val="80000"/>
              </a:lnSpc>
              <a:buFont typeface="Wingdings" pitchFamily="2" charset="2"/>
              <a:buNone/>
            </a:pPr>
            <a:r>
              <a:rPr lang="en-US" sz="2800" b="1" u="sng">
                <a:solidFill>
                  <a:schemeClr val="hlink"/>
                </a:solidFill>
                <a:latin typeface="Arial" charset="0"/>
              </a:rPr>
              <a:t>Components of an automatic control system</a:t>
            </a:r>
          </a:p>
          <a:p>
            <a:pPr>
              <a:lnSpc>
                <a:spcPct val="80000"/>
              </a:lnSpc>
              <a:buFont typeface="Wingdings" pitchFamily="2" charset="2"/>
              <a:buNone/>
            </a:pPr>
            <a:endParaRPr lang="en-US" sz="2800" b="1" u="sng">
              <a:solidFill>
                <a:schemeClr val="hlink"/>
              </a:solidFill>
              <a:latin typeface="Arial" charset="0"/>
            </a:endParaRPr>
          </a:p>
          <a:p>
            <a:pPr>
              <a:lnSpc>
                <a:spcPct val="80000"/>
              </a:lnSpc>
            </a:pPr>
            <a:r>
              <a:rPr lang="en-US" sz="2800" b="1">
                <a:latin typeface="Arial" charset="0"/>
                <a:hlinkClick r:id="rId4" tooltip="Look up &quot;variable&quot; on Answers.com"/>
              </a:rPr>
              <a:t>Variable</a:t>
            </a:r>
            <a:r>
              <a:rPr lang="en-US" sz="2800">
                <a:latin typeface="Arial" charset="0"/>
              </a:rPr>
              <a:t> is the characteristic of the internal environment that is controlled by this </a:t>
            </a:r>
            <a:br>
              <a:rPr lang="en-US" sz="2800">
                <a:latin typeface="Arial" charset="0"/>
              </a:rPr>
            </a:br>
            <a:r>
              <a:rPr lang="en-US" sz="2800">
                <a:latin typeface="Arial" charset="0"/>
              </a:rPr>
              <a:t>mechanism (internal temp in this example).</a:t>
            </a:r>
          </a:p>
          <a:p>
            <a:pPr>
              <a:lnSpc>
                <a:spcPct val="80000"/>
              </a:lnSpc>
              <a:buFont typeface="Wingdings" pitchFamily="2" charset="2"/>
              <a:buNone/>
            </a:pPr>
            <a:endParaRPr lang="en-US" sz="2800">
              <a:latin typeface="Arial" charset="0"/>
            </a:endParaRPr>
          </a:p>
          <a:p>
            <a:pPr>
              <a:lnSpc>
                <a:spcPct val="80000"/>
              </a:lnSpc>
            </a:pPr>
            <a:r>
              <a:rPr lang="en-US" sz="2800" b="1">
                <a:latin typeface="Arial" charset="0"/>
                <a:hlinkClick r:id="rId5" tooltip="Look up &quot;sensor&quot; on Answers.com"/>
              </a:rPr>
              <a:t>Sensor</a:t>
            </a:r>
            <a:r>
              <a:rPr lang="en-US" sz="2800">
                <a:latin typeface="Arial" charset="0"/>
              </a:rPr>
              <a:t> (receptor) detects changes in variable and feeds that information back to the integrator (control center) (thermometer in this example).</a:t>
            </a:r>
            <a:r>
              <a:rPr lang="en-US" sz="800"/>
              <a:t/>
            </a:r>
            <a:br>
              <a:rPr lang="en-US" sz="800"/>
            </a:br>
            <a:r>
              <a:rPr lang="en-US" sz="800"/>
              <a:t/>
            </a:r>
            <a:br>
              <a:rPr lang="en-US" sz="800"/>
            </a:br>
            <a:endParaRPr lang="en-US" sz="800"/>
          </a:p>
        </p:txBody>
      </p:sp>
      <p:pic>
        <p:nvPicPr>
          <p:cNvPr id="98309" name="Picture 5" descr="thermometer">
            <a:hlinkClick r:id="rId6"/>
          </p:cNvPr>
          <p:cNvPicPr>
            <a:picLocks noChangeAspect="1" noChangeArrowheads="1"/>
          </p:cNvPicPr>
          <p:nvPr/>
        </p:nvPicPr>
        <p:blipFill>
          <a:blip r:embed="rId7" cstate="print"/>
          <a:srcRect/>
          <a:stretch>
            <a:fillRect/>
          </a:stretch>
        </p:blipFill>
        <p:spPr bwMode="auto">
          <a:xfrm>
            <a:off x="304800" y="5486400"/>
            <a:ext cx="644525" cy="1066800"/>
          </a:xfrm>
          <a:prstGeom prst="rect">
            <a:avLst/>
          </a:prstGeom>
          <a:noFill/>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98307">
                                            <p:txEl>
                                              <p:pRg st="0" end="0"/>
                                            </p:txEl>
                                          </p:spTgt>
                                        </p:tgtEl>
                                        <p:attrNameLst>
                                          <p:attrName>style.visibility</p:attrName>
                                        </p:attrNameLst>
                                      </p:cBhvr>
                                      <p:to>
                                        <p:strVal val="visible"/>
                                      </p:to>
                                    </p:set>
                                    <p:anim calcmode="discrete" valueType="clr">
                                      <p:cBhvr override="childStyle">
                                        <p:cTn id="7" dur="80"/>
                                        <p:tgtEl>
                                          <p:spTgt spid="9830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8307">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98307">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98307">
                                            <p:txEl>
                                              <p:pRg st="2" end="2"/>
                                            </p:txEl>
                                          </p:spTgt>
                                        </p:tgtEl>
                                        <p:attrNameLst>
                                          <p:attrName>style.visibility</p:attrName>
                                        </p:attrNameLst>
                                      </p:cBhvr>
                                      <p:to>
                                        <p:strVal val="visible"/>
                                      </p:to>
                                    </p:set>
                                    <p:anim calcmode="discrete" valueType="clr">
                                      <p:cBhvr override="childStyle">
                                        <p:cTn id="14" dur="80"/>
                                        <p:tgtEl>
                                          <p:spTgt spid="98307">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98307">
                                            <p:txEl>
                                              <p:pRg st="2" end="2"/>
                                            </p:txEl>
                                          </p:spTgt>
                                        </p:tgtEl>
                                        <p:attrNameLst>
                                          <p:attrName>fillcolor</p:attrName>
                                        </p:attrNameLst>
                                      </p:cBhvr>
                                      <p:tavLst>
                                        <p:tav tm="0">
                                          <p:val>
                                            <p:clrVal>
                                              <a:schemeClr val="accent2"/>
                                            </p:clrVal>
                                          </p:val>
                                        </p:tav>
                                        <p:tav tm="50000">
                                          <p:val>
                                            <p:clrVal>
                                              <a:schemeClr val="hlink"/>
                                            </p:clrVal>
                                          </p:val>
                                        </p:tav>
                                      </p:tavLst>
                                    </p:anim>
                                    <p:set>
                                      <p:cBhvr>
                                        <p:cTn id="16" dur="80"/>
                                        <p:tgtEl>
                                          <p:spTgt spid="98307">
                                            <p:txEl>
                                              <p:pRg st="2" end="2"/>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98307">
                                            <p:txEl>
                                              <p:pRg st="4" end="4"/>
                                            </p:txEl>
                                          </p:spTgt>
                                        </p:tgtEl>
                                        <p:attrNameLst>
                                          <p:attrName>style.visibility</p:attrName>
                                        </p:attrNameLst>
                                      </p:cBhvr>
                                      <p:to>
                                        <p:strVal val="visible"/>
                                      </p:to>
                                    </p:set>
                                    <p:anim calcmode="discrete" valueType="clr">
                                      <p:cBhvr override="childStyle">
                                        <p:cTn id="21" dur="80"/>
                                        <p:tgtEl>
                                          <p:spTgt spid="98307">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98307">
                                            <p:txEl>
                                              <p:pRg st="4" end="4"/>
                                            </p:txEl>
                                          </p:spTgt>
                                        </p:tgtEl>
                                        <p:attrNameLst>
                                          <p:attrName>fillcolor</p:attrName>
                                        </p:attrNameLst>
                                      </p:cBhvr>
                                      <p:tavLst>
                                        <p:tav tm="0">
                                          <p:val>
                                            <p:clrVal>
                                              <a:schemeClr val="accent2"/>
                                            </p:clrVal>
                                          </p:val>
                                        </p:tav>
                                        <p:tav tm="50000">
                                          <p:val>
                                            <p:clrVal>
                                              <a:schemeClr val="hlink"/>
                                            </p:clrVal>
                                          </p:val>
                                        </p:tav>
                                      </p:tavLst>
                                    </p:anim>
                                    <p:set>
                                      <p:cBhvr>
                                        <p:cTn id="23" dur="80"/>
                                        <p:tgtEl>
                                          <p:spTgt spid="98307">
                                            <p:txEl>
                                              <p:pRg st="4" end="4"/>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nodeType="clickEffect">
                                  <p:stCondLst>
                                    <p:cond delay="0"/>
                                  </p:stCondLst>
                                  <p:iterate type="lt">
                                    <p:tmPct val="50000"/>
                                  </p:iterate>
                                  <p:childTnLst>
                                    <p:set>
                                      <p:cBhvr>
                                        <p:cTn id="27" dur="1" fill="hold">
                                          <p:stCondLst>
                                            <p:cond delay="0"/>
                                          </p:stCondLst>
                                        </p:cTn>
                                        <p:tgtEl>
                                          <p:spTgt spid="98307">
                                            <p:txEl>
                                              <p:pRg st="6" end="6"/>
                                            </p:txEl>
                                          </p:spTgt>
                                        </p:tgtEl>
                                        <p:attrNameLst>
                                          <p:attrName>style.visibility</p:attrName>
                                        </p:attrNameLst>
                                      </p:cBhvr>
                                      <p:to>
                                        <p:strVal val="visible"/>
                                      </p:to>
                                    </p:set>
                                    <p:anim calcmode="discrete" valueType="clr">
                                      <p:cBhvr override="childStyle">
                                        <p:cTn id="28" dur="80"/>
                                        <p:tgtEl>
                                          <p:spTgt spid="98307">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98307">
                                            <p:txEl>
                                              <p:pRg st="6" end="6"/>
                                            </p:txEl>
                                          </p:spTgt>
                                        </p:tgtEl>
                                        <p:attrNameLst>
                                          <p:attrName>fillcolor</p:attrName>
                                        </p:attrNameLst>
                                      </p:cBhvr>
                                      <p:tavLst>
                                        <p:tav tm="0">
                                          <p:val>
                                            <p:clrVal>
                                              <a:schemeClr val="accent2"/>
                                            </p:clrVal>
                                          </p:val>
                                        </p:tav>
                                        <p:tav tm="50000">
                                          <p:val>
                                            <p:clrVal>
                                              <a:schemeClr val="hlink"/>
                                            </p:clrVal>
                                          </p:val>
                                        </p:tav>
                                      </p:tavLst>
                                    </p:anim>
                                    <p:set>
                                      <p:cBhvr>
                                        <p:cTn id="30" dur="80"/>
                                        <p:tgtEl>
                                          <p:spTgt spid="98307">
                                            <p:txEl>
                                              <p:pRg st="6" end="6"/>
                                            </p:txEl>
                                          </p:spTgt>
                                        </p:tgtEl>
                                        <p:attrNameLst>
                                          <p:attrName>fill.type</p:attrName>
                                        </p:attrNameLst>
                                      </p:cBhvr>
                                      <p:to>
                                        <p:strVal val="solid"/>
                                      </p:to>
                                    </p:set>
                                  </p:childTnLst>
                                </p:cTn>
                              </p:par>
                              <p:par>
                                <p:cTn id="31" presetID="53" presetClass="entr" presetSubtype="0" fill="hold" nodeType="withEffect">
                                  <p:stCondLst>
                                    <p:cond delay="0"/>
                                  </p:stCondLst>
                                  <p:childTnLst>
                                    <p:set>
                                      <p:cBhvr>
                                        <p:cTn id="32" dur="1" fill="hold">
                                          <p:stCondLst>
                                            <p:cond delay="0"/>
                                          </p:stCondLst>
                                        </p:cTn>
                                        <p:tgtEl>
                                          <p:spTgt spid="98309"/>
                                        </p:tgtEl>
                                        <p:attrNameLst>
                                          <p:attrName>style.visibility</p:attrName>
                                        </p:attrNameLst>
                                      </p:cBhvr>
                                      <p:to>
                                        <p:strVal val="visible"/>
                                      </p:to>
                                    </p:set>
                                    <p:anim calcmode="lin" valueType="num">
                                      <p:cBhvr>
                                        <p:cTn id="33" dur="2000" fill="hold"/>
                                        <p:tgtEl>
                                          <p:spTgt spid="98309"/>
                                        </p:tgtEl>
                                        <p:attrNameLst>
                                          <p:attrName>ppt_w</p:attrName>
                                        </p:attrNameLst>
                                      </p:cBhvr>
                                      <p:tavLst>
                                        <p:tav tm="0">
                                          <p:val>
                                            <p:fltVal val="0"/>
                                          </p:val>
                                        </p:tav>
                                        <p:tav tm="100000">
                                          <p:val>
                                            <p:strVal val="#ppt_w"/>
                                          </p:val>
                                        </p:tav>
                                      </p:tavLst>
                                    </p:anim>
                                    <p:anim calcmode="lin" valueType="num">
                                      <p:cBhvr>
                                        <p:cTn id="34" dur="2000" fill="hold"/>
                                        <p:tgtEl>
                                          <p:spTgt spid="98309"/>
                                        </p:tgtEl>
                                        <p:attrNameLst>
                                          <p:attrName>ppt_h</p:attrName>
                                        </p:attrNameLst>
                                      </p:cBhvr>
                                      <p:tavLst>
                                        <p:tav tm="0">
                                          <p:val>
                                            <p:fltVal val="0"/>
                                          </p:val>
                                        </p:tav>
                                        <p:tav tm="100000">
                                          <p:val>
                                            <p:strVal val="#ppt_h"/>
                                          </p:val>
                                        </p:tav>
                                      </p:tavLst>
                                    </p:anim>
                                    <p:animEffect transition="in" filter="fade">
                                      <p:cBhvr>
                                        <p:cTn id="35" dur="2000"/>
                                        <p:tgtEl>
                                          <p:spTgt spid="983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0.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1.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2.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3.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4.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2.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3.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4.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5.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6.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7.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8.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9.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Shruti" pitchFamily="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Shruti" pitchFamily="2"/>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856</TotalTime>
  <Words>578</Words>
  <Application>Microsoft Office PowerPoint</Application>
  <PresentationFormat>On-screen Show (4:3)</PresentationFormat>
  <Paragraphs>91</Paragraphs>
  <Slides>14</Slides>
  <Notes>13</Notes>
  <HiddenSlides>1</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Blends</vt:lpstr>
      <vt:lpstr>           Homeostasis</vt:lpstr>
      <vt:lpstr>Slide 2</vt:lpstr>
      <vt:lpstr>Definition of Homeostasis</vt:lpstr>
      <vt:lpstr>Introduction</vt:lpstr>
      <vt:lpstr>Maintaining Homeostasis</vt:lpstr>
      <vt:lpstr>Internal Communication</vt:lpstr>
      <vt:lpstr>A Temperature Control System</vt:lpstr>
      <vt:lpstr>Human Body  Temperature Control</vt:lpstr>
      <vt:lpstr>A Review</vt:lpstr>
      <vt:lpstr>Example Continued</vt:lpstr>
      <vt:lpstr>Summary</vt:lpstr>
      <vt:lpstr>Negative Feedback</vt:lpstr>
      <vt:lpstr>Human Example of  Negative Feedback</vt:lpstr>
      <vt:lpstr>Hire-wire Artist Model</vt:lpstr>
    </vt:vector>
  </TitlesOfParts>
  <Company>McLean County Unit 5 Schools Staff Checkout Program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Homeostasis</dc:title>
  <dc:subject>Biology</dc:subject>
  <dc:creator>Holly Villhauer</dc:creator>
  <cp:lastModifiedBy>william.brandt</cp:lastModifiedBy>
  <cp:revision>41</cp:revision>
  <dcterms:created xsi:type="dcterms:W3CDTF">2007-03-04T14:39:44Z</dcterms:created>
  <dcterms:modified xsi:type="dcterms:W3CDTF">2012-05-23T19:22:35Z</dcterms:modified>
</cp:coreProperties>
</file>